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94" r:id="rId2"/>
    <p:sldId id="314" r:id="rId3"/>
    <p:sldId id="289" r:id="rId4"/>
    <p:sldId id="309" r:id="rId5"/>
    <p:sldId id="324" r:id="rId6"/>
    <p:sldId id="311" r:id="rId7"/>
    <p:sldId id="327" r:id="rId8"/>
    <p:sldId id="297" r:id="rId9"/>
    <p:sldId id="304" r:id="rId10"/>
    <p:sldId id="258" r:id="rId11"/>
    <p:sldId id="300" r:id="rId12"/>
    <p:sldId id="295" r:id="rId13"/>
    <p:sldId id="315" r:id="rId14"/>
    <p:sldId id="319" r:id="rId15"/>
    <p:sldId id="320" r:id="rId16"/>
    <p:sldId id="321" r:id="rId17"/>
    <p:sldId id="323" r:id="rId18"/>
    <p:sldId id="322" r:id="rId19"/>
    <p:sldId id="325" r:id="rId2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B551"/>
    <a:srgbClr val="B7BA38"/>
    <a:srgbClr val="E31BB8"/>
    <a:srgbClr val="D5CF59"/>
    <a:srgbClr val="D6D21C"/>
    <a:srgbClr val="DF1B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03" autoAdjust="0"/>
    <p:restoredTop sz="97746" autoAdjust="0"/>
  </p:normalViewPr>
  <p:slideViewPr>
    <p:cSldViewPr>
      <p:cViewPr>
        <p:scale>
          <a:sx n="91" d="100"/>
          <a:sy n="91" d="100"/>
        </p:scale>
        <p:origin x="-1716" y="-5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7AB323-112F-4C67-9458-78DF4B8C9A48}" type="datetimeFigureOut">
              <a:rPr lang="ko-KR" altLang="en-US" smtClean="0"/>
              <a:pPr/>
              <a:t>2015-04-10</a:t>
            </a:fld>
            <a:endParaRPr lang="ko-KR" altLang="en-US"/>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F1CF59-5DF2-43F4-86C7-041B0B7E98B6}" type="slidenum">
              <a:rPr lang="ko-KR" altLang="en-US" smtClean="0"/>
              <a:pPr/>
              <a:t>‹#›</a:t>
            </a:fld>
            <a:endParaRPr lang="ko-KR" altLang="en-US"/>
          </a:p>
        </p:txBody>
      </p:sp>
    </p:spTree>
    <p:extLst>
      <p:ext uri="{BB962C8B-B14F-4D97-AF65-F5344CB8AC3E}">
        <p14:creationId xmlns:p14="http://schemas.microsoft.com/office/powerpoint/2010/main" val="3656223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E087EA-7FD5-4DA4-990A-1A091B8F63FE}" type="datetimeFigureOut">
              <a:rPr lang="ko-KR" altLang="en-US" smtClean="0"/>
              <a:pPr/>
              <a:t>2015-04-10</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8E857C-9DE7-49F2-9E05-FC3DA5DB515A}" type="slidenum">
              <a:rPr lang="ko-KR" altLang="en-US" smtClean="0"/>
              <a:pPr/>
              <a:t>‹#›</a:t>
            </a:fld>
            <a:endParaRPr lang="ko-KR" altLang="en-US"/>
          </a:p>
        </p:txBody>
      </p:sp>
    </p:spTree>
    <p:extLst>
      <p:ext uri="{BB962C8B-B14F-4D97-AF65-F5344CB8AC3E}">
        <p14:creationId xmlns:p14="http://schemas.microsoft.com/office/powerpoint/2010/main" val="150698371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D3C9A89-FF34-47B8-8448-669514F2A696}"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3140E-10D7-4EEF-96F5-A911FA4B5C2C}" type="datetimeFigureOut">
              <a:rPr lang="ko-KR" altLang="en-US" smtClean="0"/>
              <a:pPr/>
              <a:t>2015-04-10</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3C9A89-FF34-47B8-8448-669514F2A696}"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6.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amicell.tradekorea.com/"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www.gobizkorea.com/catalog/about.jsp?blogId=amicell&amp;pageNo=1&amp;pageVol=6&amp;listStyle=A&amp;lang_type=3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9672" y="1988840"/>
            <a:ext cx="6264696"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ko-KR" sz="3200" dirty="0" smtClean="0"/>
              <a:t>Midas  Gold Lifting Mask</a:t>
            </a:r>
            <a:endParaRPr lang="ko-KR" altLang="en-US" sz="3200" dirty="0"/>
          </a:p>
        </p:txBody>
      </p:sp>
      <p:pic>
        <p:nvPicPr>
          <p:cNvPr id="1029"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직사각형 4"/>
          <p:cNvSpPr/>
          <p:nvPr/>
        </p:nvSpPr>
        <p:spPr>
          <a:xfrm>
            <a:off x="2555776" y="5085184"/>
            <a:ext cx="4196601" cy="646331"/>
          </a:xfrm>
          <a:prstGeom prst="rect">
            <a:avLst/>
          </a:prstGeom>
          <a:solidFill>
            <a:srgbClr val="DDB551"/>
          </a:solidFill>
        </p:spPr>
        <p:style>
          <a:lnRef idx="1">
            <a:schemeClr val="accent6"/>
          </a:lnRef>
          <a:fillRef idx="3">
            <a:schemeClr val="accent6"/>
          </a:fillRef>
          <a:effectRef idx="2">
            <a:schemeClr val="accent6"/>
          </a:effectRef>
          <a:fontRef idx="minor">
            <a:schemeClr val="lt1"/>
          </a:fontRef>
        </p:style>
        <p:txBody>
          <a:bodyPr wrap="square">
            <a:spAutoFit/>
          </a:bodyPr>
          <a:lstStyle/>
          <a:p>
            <a:r>
              <a:rPr lang="zh-CN" altLang="en-US" sz="3600" b="1" dirty="0" smtClean="0">
                <a:solidFill>
                  <a:schemeClr val="bg1"/>
                </a:solidFill>
                <a:effectLst>
                  <a:reflection blurRad="6350" stA="55000" endA="300" endPos="45500" dir="5400000" sy="-100000" algn="bl" rotWithShape="0"/>
                </a:effectLst>
                <a:latin typeface="Adobe Kaiti Std R" pitchFamily="18" charset="-128"/>
                <a:ea typeface="Adobe Kaiti Std R" pitchFamily="18" charset="-128"/>
              </a:rPr>
              <a:t>迈达斯闪亮金面膜</a:t>
            </a:r>
            <a:endParaRPr lang="ko-KR" altLang="en-US" sz="36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763" y="0"/>
            <a:ext cx="9134475" cy="6915150"/>
          </a:xfrm>
          <a:prstGeom prst="rect">
            <a:avLst/>
          </a:prstGeom>
          <a:noFill/>
          <a:ln w="9525">
            <a:noFill/>
            <a:miter lim="800000"/>
            <a:headEnd/>
            <a:tailEnd/>
          </a:ln>
        </p:spPr>
      </p:pic>
      <p:sp>
        <p:nvSpPr>
          <p:cNvPr id="9" name="직사각형 8"/>
          <p:cNvSpPr/>
          <p:nvPr/>
        </p:nvSpPr>
        <p:spPr>
          <a:xfrm>
            <a:off x="2267744" y="836712"/>
            <a:ext cx="4826962" cy="769441"/>
          </a:xfrm>
          <a:prstGeom prst="rect">
            <a:avLst/>
          </a:prstGeom>
        </p:spPr>
        <p:txBody>
          <a:bodyPr wrap="none">
            <a:spAutoFit/>
          </a:bodyPr>
          <a:lstStyle/>
          <a:p>
            <a:r>
              <a:rPr lang="zh-CN" altLang="en-US" sz="4400" b="1" dirty="0" smtClean="0">
                <a:solidFill>
                  <a:srgbClr val="DDB551"/>
                </a:solidFill>
                <a:effectLst>
                  <a:reflection blurRad="6350" stA="55000" endA="300" endPos="45500" dir="5400000" sy="-100000" algn="bl" rotWithShape="0"/>
                </a:effectLst>
                <a:latin typeface="Adobe Kaiti Std R" pitchFamily="18" charset="-128"/>
                <a:ea typeface="Adobe Kaiti Std R" pitchFamily="18" charset="-128"/>
              </a:rPr>
              <a:t>迈达斯闪亮金面膜</a:t>
            </a:r>
            <a:endParaRPr lang="ko-KR" altLang="en-US" sz="4400" dirty="0"/>
          </a:p>
        </p:txBody>
      </p:sp>
      <p:sp>
        <p:nvSpPr>
          <p:cNvPr id="11" name="TextBox 10"/>
          <p:cNvSpPr txBox="1"/>
          <p:nvPr/>
        </p:nvSpPr>
        <p:spPr>
          <a:xfrm>
            <a:off x="3059832" y="2357027"/>
            <a:ext cx="4752527" cy="1477328"/>
          </a:xfrm>
          <a:prstGeom prst="rect">
            <a:avLst/>
          </a:prstGeom>
          <a:noFill/>
        </p:spPr>
        <p:txBody>
          <a:bodyPr wrap="square" rtlCol="0">
            <a:spAutoFit/>
          </a:bodyPr>
          <a:lstStyle/>
          <a:p>
            <a:r>
              <a:rPr lang="zh-CN" altLang="en-US" b="1" dirty="0" smtClean="0">
                <a:solidFill>
                  <a:schemeClr val="tx1">
                    <a:lumMod val="75000"/>
                    <a:lumOff val="25000"/>
                  </a:schemeClr>
                </a:solidFill>
              </a:rPr>
              <a:t>迈达斯金拉伸面膜就像能点石成金的迈达斯</a:t>
            </a:r>
            <a:endParaRPr lang="en-US" altLang="zh-CN" b="1" dirty="0" smtClean="0">
              <a:solidFill>
                <a:schemeClr val="tx1">
                  <a:lumMod val="75000"/>
                  <a:lumOff val="25000"/>
                </a:schemeClr>
              </a:solidFill>
            </a:endParaRPr>
          </a:p>
          <a:p>
            <a:r>
              <a:rPr lang="zh-CN" altLang="en-US" b="1" dirty="0" smtClean="0">
                <a:solidFill>
                  <a:schemeClr val="tx1">
                    <a:lumMod val="75000"/>
                    <a:lumOff val="25000"/>
                  </a:schemeClr>
                </a:solidFill>
              </a:rPr>
              <a:t>让您的面容焕发全新的光彩。</a:t>
            </a:r>
            <a:endParaRPr lang="en-US" altLang="zh-CN" b="1" dirty="0" smtClean="0">
              <a:solidFill>
                <a:schemeClr val="tx1">
                  <a:lumMod val="75000"/>
                  <a:lumOff val="25000"/>
                </a:schemeClr>
              </a:solidFill>
            </a:endParaRPr>
          </a:p>
          <a:p>
            <a:r>
              <a:rPr lang="zh-CN" altLang="en-US" b="1" dirty="0" smtClean="0">
                <a:solidFill>
                  <a:schemeClr val="tx1">
                    <a:lumMod val="75000"/>
                    <a:lumOff val="25000"/>
                  </a:schemeClr>
                </a:solidFill>
              </a:rPr>
              <a:t>它能让您体验前所未有的全新感觉。</a:t>
            </a:r>
            <a:endParaRPr lang="en-US" altLang="zh-CN" b="1" dirty="0" smtClean="0">
              <a:solidFill>
                <a:schemeClr val="tx1">
                  <a:lumMod val="75000"/>
                  <a:lumOff val="25000"/>
                </a:schemeClr>
              </a:solidFill>
            </a:endParaRPr>
          </a:p>
          <a:p>
            <a:r>
              <a:rPr lang="zh-CN" altLang="en-US" b="1" dirty="0" smtClean="0">
                <a:solidFill>
                  <a:schemeClr val="tx1">
                    <a:lumMod val="75000"/>
                    <a:lumOff val="25000"/>
                  </a:schemeClr>
                </a:solidFill>
              </a:rPr>
              <a:t>和它在一起，可以让皮肤老化的时钟停止</a:t>
            </a:r>
            <a:endParaRPr lang="en-US" altLang="zh-CN" b="1" dirty="0" smtClean="0">
              <a:solidFill>
                <a:schemeClr val="tx1">
                  <a:lumMod val="75000"/>
                  <a:lumOff val="25000"/>
                </a:schemeClr>
              </a:solidFill>
            </a:endParaRPr>
          </a:p>
          <a:p>
            <a:r>
              <a:rPr lang="zh-CN" altLang="en-US" b="1" dirty="0" smtClean="0">
                <a:solidFill>
                  <a:schemeClr val="tx1">
                    <a:lumMod val="75000"/>
                    <a:lumOff val="25000"/>
                  </a:schemeClr>
                </a:solidFill>
              </a:rPr>
              <a:t>让您时时刻刻都留恋于镜子中美丽的自己。</a:t>
            </a:r>
            <a:endParaRPr lang="en-US" altLang="zh-CN" b="1" dirty="0" smtClean="0">
              <a:solidFill>
                <a:schemeClr val="tx1">
                  <a:lumMod val="75000"/>
                  <a:lumOff val="25000"/>
                </a:schemeClr>
              </a:solidFill>
            </a:endParaRPr>
          </a:p>
        </p:txBody>
      </p:sp>
      <p:pic>
        <p:nvPicPr>
          <p:cNvPr id="12" name="Picture 2"/>
          <p:cNvPicPr>
            <a:picLocks noChangeAspect="1" noChangeArrowheads="1"/>
          </p:cNvPicPr>
          <p:nvPr/>
        </p:nvPicPr>
        <p:blipFill>
          <a:blip r:embed="rId3" cstate="print"/>
          <a:srcRect/>
          <a:stretch>
            <a:fillRect/>
          </a:stretch>
        </p:blipFill>
        <p:spPr bwMode="auto">
          <a:xfrm>
            <a:off x="672337" y="3095691"/>
            <a:ext cx="1980943" cy="1800200"/>
          </a:xfrm>
          <a:prstGeom prst="rect">
            <a:avLst/>
          </a:prstGeom>
          <a:noFill/>
          <a:ln w="9525">
            <a:noFill/>
            <a:miter lim="800000"/>
            <a:headEnd/>
            <a:tailEnd/>
          </a:ln>
        </p:spPr>
      </p:pic>
      <p:sp>
        <p:nvSpPr>
          <p:cNvPr id="13" name="TextBox 12"/>
          <p:cNvSpPr txBox="1"/>
          <p:nvPr/>
        </p:nvSpPr>
        <p:spPr>
          <a:xfrm>
            <a:off x="3080214" y="4149080"/>
            <a:ext cx="5331018" cy="1754326"/>
          </a:xfrm>
          <a:prstGeom prst="rect">
            <a:avLst/>
          </a:prstGeom>
          <a:noFill/>
        </p:spPr>
        <p:txBody>
          <a:bodyPr wrap="square" rtlCol="0">
            <a:spAutoFit/>
          </a:bodyPr>
          <a:lstStyle/>
          <a:p>
            <a:r>
              <a:rPr lang="zh-CN" altLang="ko-KR" b="1" dirty="0" smtClean="0">
                <a:latin typeface="+mn-ea"/>
              </a:rPr>
              <a:t>消</a:t>
            </a:r>
            <a:r>
              <a:rPr lang="zh-CN" altLang="ko-KR" b="1" dirty="0">
                <a:latin typeface="+mn-ea"/>
              </a:rPr>
              <a:t>除岁月痕迹！</a:t>
            </a:r>
            <a:r>
              <a:rPr lang="en-US" altLang="ko-KR" b="1" dirty="0">
                <a:latin typeface="+mn-ea"/>
              </a:rPr>
              <a:t>Midas Gold Lifting Mask</a:t>
            </a:r>
            <a:r>
              <a:rPr lang="zh-CN" altLang="ko-KR" b="1" dirty="0">
                <a:latin typeface="+mn-ea"/>
              </a:rPr>
              <a:t>让肌肤重回</a:t>
            </a:r>
            <a:r>
              <a:rPr lang="en-US" altLang="ko-KR" b="1" dirty="0">
                <a:latin typeface="+mn-ea"/>
              </a:rPr>
              <a:t>10</a:t>
            </a:r>
            <a:r>
              <a:rPr lang="zh-CN" altLang="ko-KR" b="1" dirty="0">
                <a:latin typeface="+mn-ea"/>
              </a:rPr>
              <a:t>年前。本产品为您带来前所未有的护肤体验，显著改善皮肤。</a:t>
            </a:r>
            <a:r>
              <a:rPr lang="en-US" altLang="ko-KR" b="1" dirty="0">
                <a:latin typeface="+mn-ea"/>
              </a:rPr>
              <a:t>Midas Gold Lifting Mask</a:t>
            </a:r>
            <a:r>
              <a:rPr lang="ko-KR" altLang="ko-KR" b="1" dirty="0" err="1">
                <a:latin typeface="+mn-ea"/>
              </a:rPr>
              <a:t>为一款多效护肤品</a:t>
            </a:r>
            <a:r>
              <a:rPr lang="ko-KR" altLang="ko-KR" b="1" dirty="0">
                <a:latin typeface="+mn-ea"/>
              </a:rPr>
              <a:t>，</a:t>
            </a:r>
            <a:r>
              <a:rPr lang="ko-KR" altLang="ko-KR" b="1" dirty="0" err="1">
                <a:latin typeface="+mn-ea"/>
              </a:rPr>
              <a:t>以最快最安全的方式为肌肤注入功能性成分</a:t>
            </a:r>
            <a:r>
              <a:rPr lang="ko-KR" altLang="ko-KR" b="1" dirty="0">
                <a:latin typeface="+mn-ea"/>
              </a:rPr>
              <a:t>，</a:t>
            </a:r>
            <a:r>
              <a:rPr lang="ko-KR" altLang="ko-KR" b="1" dirty="0" err="1">
                <a:latin typeface="+mn-ea"/>
              </a:rPr>
              <a:t>激活肌肤活性</a:t>
            </a:r>
            <a:r>
              <a:rPr lang="ko-KR" altLang="ko-KR" b="1" dirty="0">
                <a:latin typeface="+mn-ea"/>
              </a:rPr>
              <a:t>，显著改善皮肤。</a:t>
            </a:r>
            <a:endParaRPr lang="en-US" altLang="zh-CN" b="1" dirty="0" smtClean="0">
              <a:solidFill>
                <a:schemeClr val="tx1">
                  <a:lumMod val="75000"/>
                  <a:lumOff val="25000"/>
                </a:schemeClr>
              </a:solidFill>
              <a:latin typeface="+mn-ea"/>
            </a:endParaRPr>
          </a:p>
          <a:p>
            <a:endParaRPr lang="ko-KR" altLang="en-US" b="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6732240"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6156176"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4932040"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직사각형 6"/>
          <p:cNvSpPr/>
          <p:nvPr/>
        </p:nvSpPr>
        <p:spPr>
          <a:xfrm>
            <a:off x="1454636" y="578648"/>
            <a:ext cx="2262158" cy="369332"/>
          </a:xfrm>
          <a:prstGeom prst="rect">
            <a:avLst/>
          </a:prstGeom>
        </p:spPr>
        <p:txBody>
          <a:bodyPr wrap="none">
            <a:spAutoFit/>
          </a:bodyPr>
          <a:lstStyle/>
          <a:p>
            <a:r>
              <a:rPr lang="zh-CN" altLang="en-US" b="1" dirty="0" smtClean="0">
                <a:solidFill>
                  <a:schemeClr val="bg1">
                    <a:lumMod val="95000"/>
                  </a:schemeClr>
                </a:solidFill>
                <a:latin typeface="+mn-ea"/>
              </a:rPr>
              <a:t>国内销售用产品组成</a:t>
            </a:r>
            <a:endParaRPr lang="ko-KR" altLang="en-US" b="1" dirty="0">
              <a:solidFill>
                <a:schemeClr val="bg1">
                  <a:lumMod val="95000"/>
                </a:schemeClr>
              </a:solidFill>
              <a:latin typeface="+mn-ea"/>
            </a:endParaRPr>
          </a:p>
        </p:txBody>
      </p:sp>
      <p:sp>
        <p:nvSpPr>
          <p:cNvPr id="31" name="직사각형 30"/>
          <p:cNvSpPr/>
          <p:nvPr/>
        </p:nvSpPr>
        <p:spPr>
          <a:xfrm>
            <a:off x="9144000" y="0"/>
            <a:ext cx="3096344" cy="461665"/>
          </a:xfrm>
          <a:prstGeom prst="rect">
            <a:avLst/>
          </a:prstGeom>
        </p:spPr>
        <p:txBody>
          <a:bodyPr wrap="square">
            <a:spAutoFit/>
          </a:bodyPr>
          <a:lstStyle/>
          <a:p>
            <a:r>
              <a:rPr lang="zh-CN" altLang="en-US" sz="2400" b="1" dirty="0" smtClean="0">
                <a:solidFill>
                  <a:schemeClr val="tx1">
                    <a:lumMod val="75000"/>
                    <a:lumOff val="25000"/>
                  </a:schemeClr>
                </a:solidFill>
                <a:effectLst>
                  <a:reflection blurRad="6350" stA="55000" endA="300" endPos="45500" dir="5400000" sy="-100000" algn="bl" rotWithShape="0"/>
                </a:effectLst>
                <a:latin typeface="+mn-ea"/>
              </a:rPr>
              <a:t> </a:t>
            </a:r>
            <a:endParaRPr lang="ko-KR" altLang="en-US" sz="2400" b="1" dirty="0">
              <a:solidFill>
                <a:schemeClr val="tx1">
                  <a:lumMod val="75000"/>
                  <a:lumOff val="25000"/>
                </a:schemeClr>
              </a:solidFill>
              <a:latin typeface="+mn-ea"/>
            </a:endParaRPr>
          </a:p>
        </p:txBody>
      </p:sp>
      <p:pic>
        <p:nvPicPr>
          <p:cNvPr id="103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2708920"/>
            <a:ext cx="2942214" cy="230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615302" y="506031"/>
            <a:ext cx="3960440" cy="514566"/>
          </a:xfrm>
          <a:prstGeom prst="rect">
            <a:avLst/>
          </a:prstGeom>
          <a:noFill/>
          <a:ln w="9525">
            <a:noFill/>
            <a:miter lim="800000"/>
            <a:headEnd/>
            <a:tailEnd/>
          </a:ln>
        </p:spPr>
      </p:pic>
      <p:sp>
        <p:nvSpPr>
          <p:cNvPr id="8" name="직사각형 7"/>
          <p:cNvSpPr/>
          <p:nvPr/>
        </p:nvSpPr>
        <p:spPr>
          <a:xfrm>
            <a:off x="1259632" y="609425"/>
            <a:ext cx="3126753" cy="307777"/>
          </a:xfrm>
          <a:prstGeom prst="rect">
            <a:avLst/>
          </a:prstGeom>
        </p:spPr>
        <p:txBody>
          <a:bodyPr wrap="none">
            <a:spAutoFit/>
          </a:bodyPr>
          <a:lstStyle/>
          <a:p>
            <a:r>
              <a:rPr lang="en-US" altLang="zh-CN" sz="1400" b="1" dirty="0" smtClean="0">
                <a:solidFill>
                  <a:schemeClr val="bg1">
                    <a:lumMod val="95000"/>
                  </a:schemeClr>
                </a:solidFill>
              </a:rPr>
              <a:t>Midas Gold Lifting Mask  </a:t>
            </a:r>
            <a:r>
              <a:rPr lang="ko-KR" altLang="en-US" sz="1400" b="1" dirty="0" err="1" smtClean="0">
                <a:solidFill>
                  <a:schemeClr val="bg1">
                    <a:lumMod val="95000"/>
                  </a:schemeClr>
                </a:solidFill>
              </a:rPr>
              <a:t>产品构成</a:t>
            </a:r>
            <a:endParaRPr lang="ko-KR" altLang="en-US" sz="1400" b="1" dirty="0">
              <a:solidFill>
                <a:schemeClr val="bg1">
                  <a:lumMod val="95000"/>
                </a:schemeClr>
              </a:solidFill>
            </a:endParaRPr>
          </a:p>
        </p:txBody>
      </p:sp>
      <p:pic>
        <p:nvPicPr>
          <p:cNvPr id="1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5724128"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6876256"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7812360"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30152" t="74150" r="57219"/>
          <a:stretch>
            <a:fillRect/>
          </a:stretch>
        </p:blipFill>
        <p:spPr bwMode="auto">
          <a:xfrm>
            <a:off x="3923928" y="5085184"/>
            <a:ext cx="1152128"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l="42222" t="74150" r="46727" b="2100"/>
          <a:stretch>
            <a:fillRect/>
          </a:stretch>
        </p:blipFill>
        <p:spPr bwMode="auto">
          <a:xfrm>
            <a:off x="5076056" y="5112568"/>
            <a:ext cx="1008112" cy="16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5" cstate="print"/>
          <a:srcRect/>
          <a:stretch>
            <a:fillRect/>
          </a:stretch>
        </p:blipFill>
        <p:spPr bwMode="auto">
          <a:xfrm>
            <a:off x="6156176" y="5250135"/>
            <a:ext cx="971550" cy="1419225"/>
          </a:xfrm>
          <a:prstGeom prst="rect">
            <a:avLst/>
          </a:prstGeom>
          <a:noFill/>
          <a:ln w="9525">
            <a:noFill/>
            <a:miter lim="800000"/>
            <a:headEnd/>
            <a:tailEnd/>
          </a:ln>
          <a:effectLst/>
        </p:spPr>
      </p:pic>
      <p:pic>
        <p:nvPicPr>
          <p:cNvPr id="18" name="Picture 6"/>
          <p:cNvPicPr>
            <a:picLocks noChangeAspect="1" noChangeArrowheads="1"/>
          </p:cNvPicPr>
          <p:nvPr/>
        </p:nvPicPr>
        <p:blipFill>
          <a:blip r:embed="rId6" cstate="print"/>
          <a:srcRect/>
          <a:stretch>
            <a:fillRect/>
          </a:stretch>
        </p:blipFill>
        <p:spPr bwMode="auto">
          <a:xfrm>
            <a:off x="7200850" y="5250135"/>
            <a:ext cx="971550" cy="1419225"/>
          </a:xfrm>
          <a:prstGeom prst="rect">
            <a:avLst/>
          </a:prstGeom>
          <a:noFill/>
          <a:ln w="9525">
            <a:noFill/>
            <a:miter lim="800000"/>
            <a:headEnd/>
            <a:tailEnd/>
          </a:ln>
          <a:effectLst/>
        </p:spPr>
      </p:pic>
      <p:sp>
        <p:nvSpPr>
          <p:cNvPr id="19" name="직사각형 18"/>
          <p:cNvSpPr/>
          <p:nvPr/>
        </p:nvSpPr>
        <p:spPr>
          <a:xfrm>
            <a:off x="6446024" y="5249539"/>
            <a:ext cx="466794" cy="261610"/>
          </a:xfrm>
          <a:prstGeom prst="rect">
            <a:avLst/>
          </a:prstGeom>
        </p:spPr>
        <p:txBody>
          <a:bodyPr wrap="none">
            <a:spAutoFit/>
          </a:bodyPr>
          <a:lstStyle/>
          <a:p>
            <a:r>
              <a:rPr lang="zh-CN" altLang="en-US" sz="1100" b="1" dirty="0" smtClean="0">
                <a:solidFill>
                  <a:schemeClr val="tx1">
                    <a:lumMod val="75000"/>
                    <a:lumOff val="25000"/>
                  </a:schemeClr>
                </a:solidFill>
              </a:rPr>
              <a:t>材质</a:t>
            </a:r>
            <a:endParaRPr lang="ko-KR" altLang="en-US" sz="1100" dirty="0"/>
          </a:p>
        </p:txBody>
      </p:sp>
      <p:sp>
        <p:nvSpPr>
          <p:cNvPr id="20" name="직사각형 19"/>
          <p:cNvSpPr/>
          <p:nvPr/>
        </p:nvSpPr>
        <p:spPr>
          <a:xfrm>
            <a:off x="7418436" y="5249539"/>
            <a:ext cx="466794" cy="261610"/>
          </a:xfrm>
          <a:prstGeom prst="rect">
            <a:avLst/>
          </a:prstGeom>
        </p:spPr>
        <p:txBody>
          <a:bodyPr wrap="none">
            <a:spAutoFit/>
          </a:bodyPr>
          <a:lstStyle/>
          <a:p>
            <a:r>
              <a:rPr lang="zh-CN" altLang="en-US" sz="1100" b="1" dirty="0" smtClean="0">
                <a:solidFill>
                  <a:schemeClr val="tx1">
                    <a:lumMod val="75000"/>
                    <a:lumOff val="25000"/>
                  </a:schemeClr>
                </a:solidFill>
              </a:rPr>
              <a:t>质感</a:t>
            </a:r>
            <a:endParaRPr lang="ko-KR" altLang="en-US" sz="1100" dirty="0"/>
          </a:p>
        </p:txBody>
      </p:sp>
      <p:sp>
        <p:nvSpPr>
          <p:cNvPr id="21" name="직사각형 20"/>
          <p:cNvSpPr/>
          <p:nvPr/>
        </p:nvSpPr>
        <p:spPr>
          <a:xfrm>
            <a:off x="6216775" y="6338607"/>
            <a:ext cx="954107" cy="276999"/>
          </a:xfrm>
          <a:prstGeom prst="rect">
            <a:avLst/>
          </a:prstGeom>
        </p:spPr>
        <p:txBody>
          <a:bodyPr wrap="none">
            <a:spAutoFit/>
          </a:bodyPr>
          <a:lstStyle/>
          <a:p>
            <a:r>
              <a:rPr lang="zh-CN" altLang="en-US" sz="1200" b="1" dirty="0" smtClean="0">
                <a:solidFill>
                  <a:schemeClr val="tx1">
                    <a:lumMod val="75000"/>
                    <a:lumOff val="25000"/>
                  </a:schemeClr>
                </a:solidFill>
              </a:rPr>
              <a:t>营养感丰富</a:t>
            </a:r>
            <a:endParaRPr lang="ko-KR" altLang="en-US" sz="1200" dirty="0"/>
          </a:p>
        </p:txBody>
      </p:sp>
      <p:sp>
        <p:nvSpPr>
          <p:cNvPr id="22" name="직사각형 21"/>
          <p:cNvSpPr/>
          <p:nvPr/>
        </p:nvSpPr>
        <p:spPr>
          <a:xfrm>
            <a:off x="7182847" y="6329659"/>
            <a:ext cx="954107" cy="276999"/>
          </a:xfrm>
          <a:prstGeom prst="rect">
            <a:avLst/>
          </a:prstGeom>
        </p:spPr>
        <p:txBody>
          <a:bodyPr wrap="none">
            <a:spAutoFit/>
          </a:bodyPr>
          <a:lstStyle/>
          <a:p>
            <a:r>
              <a:rPr lang="zh-CN" altLang="en-US" sz="1200" b="1" dirty="0" smtClean="0">
                <a:solidFill>
                  <a:schemeClr val="tx1">
                    <a:lumMod val="75000"/>
                    <a:lumOff val="25000"/>
                  </a:schemeClr>
                </a:solidFill>
              </a:rPr>
              <a:t>柔软，湿润</a:t>
            </a:r>
            <a:endParaRPr lang="en-US" altLang="zh-CN" sz="1200" b="1" dirty="0" smtClean="0">
              <a:solidFill>
                <a:schemeClr val="tx1">
                  <a:lumMod val="75000"/>
                  <a:lumOff val="25000"/>
                </a:schemeClr>
              </a:solidFill>
            </a:endParaRPr>
          </a:p>
        </p:txBody>
      </p:sp>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62" y="820"/>
            <a:ext cx="9181648" cy="6857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5184502" y="1700808"/>
            <a:ext cx="4032696" cy="1015663"/>
          </a:xfrm>
          <a:prstGeom prst="rect">
            <a:avLst/>
          </a:prstGeom>
          <a:noFill/>
        </p:spPr>
        <p:txBody>
          <a:bodyPr wrap="square">
            <a:spAutoFit/>
          </a:bodyPr>
          <a:lstStyle/>
          <a:p>
            <a:pPr fontAlgn="auto">
              <a:lnSpc>
                <a:spcPct val="150000"/>
              </a:lnSpc>
              <a:spcBef>
                <a:spcPts val="0"/>
              </a:spcBef>
              <a:spcAft>
                <a:spcPts val="0"/>
              </a:spcAft>
              <a:defRPr/>
            </a:pPr>
            <a:r>
              <a:rPr kumimoji="0" lang="en-US" altLang="ko-KR" sz="1000" b="1" dirty="0" smtClean="0">
                <a:solidFill>
                  <a:schemeClr val="tx1">
                    <a:lumMod val="50000"/>
                    <a:lumOff val="50000"/>
                  </a:schemeClr>
                </a:solidFill>
                <a:latin typeface="돋움" pitchFamily="50" charset="-127"/>
                <a:ea typeface="돋움" pitchFamily="50" charset="-127"/>
              </a:rPr>
              <a:t>Skin lifting mask pack 10ml  …………………… 20 </a:t>
            </a:r>
            <a:r>
              <a:rPr kumimoji="0" lang="en-US" altLang="ko-KR" sz="1000" b="1" dirty="0" err="1" smtClean="0">
                <a:solidFill>
                  <a:schemeClr val="tx1">
                    <a:lumMod val="50000"/>
                    <a:lumOff val="50000"/>
                  </a:schemeClr>
                </a:solidFill>
                <a:latin typeface="돋움" pitchFamily="50" charset="-127"/>
                <a:ea typeface="돋움" pitchFamily="50" charset="-127"/>
              </a:rPr>
              <a:t>ea</a:t>
            </a:r>
            <a:endParaRPr kumimoji="0" lang="en-US" altLang="ko-KR" sz="1000" b="1" dirty="0" smtClean="0">
              <a:solidFill>
                <a:schemeClr val="tx1">
                  <a:lumMod val="50000"/>
                  <a:lumOff val="50000"/>
                </a:schemeClr>
              </a:solidFill>
              <a:latin typeface="돋움" pitchFamily="50" charset="-127"/>
              <a:ea typeface="돋움" pitchFamily="50" charset="-127"/>
            </a:endParaRPr>
          </a:p>
          <a:p>
            <a:pPr fontAlgn="auto">
              <a:lnSpc>
                <a:spcPct val="150000"/>
              </a:lnSpc>
              <a:spcBef>
                <a:spcPts val="0"/>
              </a:spcBef>
              <a:spcAft>
                <a:spcPts val="0"/>
              </a:spcAft>
              <a:defRPr/>
            </a:pPr>
            <a:r>
              <a:rPr kumimoji="0" lang="en-US" altLang="ko-KR" sz="1000" b="1" dirty="0" smtClean="0">
                <a:solidFill>
                  <a:schemeClr val="tx1">
                    <a:lumMod val="50000"/>
                    <a:lumOff val="50000"/>
                  </a:schemeClr>
                </a:solidFill>
                <a:latin typeface="돋움" pitchFamily="50" charset="-127"/>
                <a:ea typeface="돋움" pitchFamily="50" charset="-127"/>
              </a:rPr>
              <a:t>Cosmetic </a:t>
            </a:r>
            <a:r>
              <a:rPr kumimoji="0" lang="en-US" altLang="ko-KR" sz="1000" b="1" dirty="0">
                <a:solidFill>
                  <a:schemeClr val="tx1">
                    <a:lumMod val="50000"/>
                    <a:lumOff val="50000"/>
                  </a:schemeClr>
                </a:solidFill>
                <a:latin typeface="돋움" pitchFamily="50" charset="-127"/>
                <a:ea typeface="돋움" pitchFamily="50" charset="-127"/>
              </a:rPr>
              <a:t>ampoule   </a:t>
            </a:r>
            <a:r>
              <a:rPr kumimoji="0" lang="en-US" altLang="ko-KR" sz="1000" b="1" dirty="0" smtClean="0">
                <a:solidFill>
                  <a:schemeClr val="tx1">
                    <a:lumMod val="50000"/>
                    <a:lumOff val="50000"/>
                  </a:schemeClr>
                </a:solidFill>
                <a:latin typeface="돋움" pitchFamily="50" charset="-127"/>
                <a:ea typeface="돋움" pitchFamily="50" charset="-127"/>
              </a:rPr>
              <a:t>………………………………  4 </a:t>
            </a:r>
            <a:r>
              <a:rPr kumimoji="0" lang="en-US" altLang="ko-KR" sz="1000" b="1" dirty="0" err="1" smtClean="0">
                <a:solidFill>
                  <a:schemeClr val="tx1">
                    <a:lumMod val="50000"/>
                    <a:lumOff val="50000"/>
                  </a:schemeClr>
                </a:solidFill>
                <a:latin typeface="돋움" pitchFamily="50" charset="-127"/>
                <a:ea typeface="돋움" pitchFamily="50" charset="-127"/>
              </a:rPr>
              <a:t>ea</a:t>
            </a:r>
            <a:r>
              <a:rPr kumimoji="0" lang="en-US" altLang="ko-KR" sz="1000" b="1" dirty="0" smtClean="0">
                <a:solidFill>
                  <a:schemeClr val="tx1">
                    <a:lumMod val="50000"/>
                    <a:lumOff val="50000"/>
                  </a:schemeClr>
                </a:solidFill>
                <a:latin typeface="돋움" pitchFamily="50" charset="-127"/>
                <a:ea typeface="돋움" pitchFamily="50" charset="-127"/>
              </a:rPr>
              <a:t>   </a:t>
            </a:r>
            <a:endParaRPr kumimoji="0" lang="en-US" altLang="ko-KR" sz="1000" b="1" dirty="0">
              <a:solidFill>
                <a:schemeClr val="tx1">
                  <a:lumMod val="50000"/>
                  <a:lumOff val="50000"/>
                </a:schemeClr>
              </a:solidFill>
              <a:latin typeface="돋움" pitchFamily="50" charset="-127"/>
              <a:ea typeface="돋움" pitchFamily="50" charset="-127"/>
            </a:endParaRPr>
          </a:p>
          <a:p>
            <a:pPr fontAlgn="auto">
              <a:lnSpc>
                <a:spcPct val="150000"/>
              </a:lnSpc>
              <a:spcBef>
                <a:spcPts val="0"/>
              </a:spcBef>
              <a:spcAft>
                <a:spcPts val="0"/>
              </a:spcAft>
              <a:defRPr/>
            </a:pPr>
            <a:r>
              <a:rPr kumimoji="0" lang="en-US" altLang="ko-KR" sz="1000" b="1" dirty="0" smtClean="0">
                <a:solidFill>
                  <a:schemeClr val="tx1">
                    <a:lumMod val="50000"/>
                    <a:lumOff val="50000"/>
                  </a:schemeClr>
                </a:solidFill>
                <a:latin typeface="돋움" pitchFamily="50" charset="-127"/>
                <a:ea typeface="돋움" pitchFamily="50" charset="-127"/>
              </a:rPr>
              <a:t>Mask </a:t>
            </a:r>
            <a:r>
              <a:rPr kumimoji="0" lang="en-US" altLang="ko-KR" sz="1000" b="1" dirty="0">
                <a:solidFill>
                  <a:schemeClr val="tx1">
                    <a:lumMod val="50000"/>
                    <a:lumOff val="50000"/>
                  </a:schemeClr>
                </a:solidFill>
                <a:latin typeface="돋움" pitchFamily="50" charset="-127"/>
                <a:ea typeface="돋움" pitchFamily="50" charset="-127"/>
              </a:rPr>
              <a:t>brush   </a:t>
            </a:r>
            <a:r>
              <a:rPr kumimoji="0" lang="en-US" altLang="ko-KR" sz="1000" b="1" dirty="0" smtClean="0">
                <a:solidFill>
                  <a:schemeClr val="tx1">
                    <a:lumMod val="50000"/>
                    <a:lumOff val="50000"/>
                  </a:schemeClr>
                </a:solidFill>
                <a:latin typeface="돋움" pitchFamily="50" charset="-127"/>
                <a:ea typeface="돋움" pitchFamily="50" charset="-127"/>
              </a:rPr>
              <a:t> ………………………………………  1 </a:t>
            </a:r>
            <a:r>
              <a:rPr kumimoji="0" lang="en-US" altLang="ko-KR" sz="1000" b="1" dirty="0" err="1" smtClean="0">
                <a:solidFill>
                  <a:schemeClr val="tx1">
                    <a:lumMod val="50000"/>
                    <a:lumOff val="50000"/>
                  </a:schemeClr>
                </a:solidFill>
                <a:latin typeface="돋움" pitchFamily="50" charset="-127"/>
                <a:ea typeface="돋움" pitchFamily="50" charset="-127"/>
              </a:rPr>
              <a:t>ea</a:t>
            </a:r>
            <a:endParaRPr kumimoji="0" lang="en-US" altLang="ko-KR" sz="1000" b="1" dirty="0">
              <a:solidFill>
                <a:schemeClr val="tx1">
                  <a:lumMod val="50000"/>
                  <a:lumOff val="50000"/>
                </a:schemeClr>
              </a:solidFill>
              <a:latin typeface="돋움" pitchFamily="50" charset="-127"/>
              <a:ea typeface="돋움" pitchFamily="50" charset="-127"/>
            </a:endParaRPr>
          </a:p>
          <a:p>
            <a:pPr fontAlgn="auto">
              <a:lnSpc>
                <a:spcPct val="150000"/>
              </a:lnSpc>
              <a:spcBef>
                <a:spcPts val="0"/>
              </a:spcBef>
              <a:spcAft>
                <a:spcPts val="0"/>
              </a:spcAft>
              <a:defRPr/>
            </a:pPr>
            <a:endParaRPr kumimoji="0" lang="ko-KR" altLang="en-US" sz="1000" b="1" dirty="0">
              <a:solidFill>
                <a:schemeClr val="tx1">
                  <a:lumMod val="50000"/>
                  <a:lumOff val="50000"/>
                </a:schemeClr>
              </a:solidFill>
              <a:latin typeface="돋움" pitchFamily="50" charset="-127"/>
              <a:ea typeface="돋움" pitchFamily="50" charset="-127"/>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07504" y="0"/>
            <a:ext cx="9323512" cy="6858000"/>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6084168" y="5157788"/>
            <a:ext cx="971550" cy="1419225"/>
          </a:xfrm>
          <a:prstGeom prst="rect">
            <a:avLst/>
          </a:prstGeom>
          <a:noFill/>
          <a:ln w="9525">
            <a:noFill/>
            <a:miter lim="800000"/>
            <a:headEnd/>
            <a:tailEnd/>
          </a:ln>
          <a:effectLst/>
        </p:spPr>
      </p:pic>
      <p:pic>
        <p:nvPicPr>
          <p:cNvPr id="1030" name="Picture 6"/>
          <p:cNvPicPr>
            <a:picLocks noChangeAspect="1" noChangeArrowheads="1"/>
          </p:cNvPicPr>
          <p:nvPr/>
        </p:nvPicPr>
        <p:blipFill>
          <a:blip r:embed="rId4" cstate="print"/>
          <a:srcRect/>
          <a:stretch>
            <a:fillRect/>
          </a:stretch>
        </p:blipFill>
        <p:spPr bwMode="auto">
          <a:xfrm>
            <a:off x="7092280" y="5157788"/>
            <a:ext cx="971550" cy="141922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5076056" y="5178126"/>
            <a:ext cx="971550" cy="1419226"/>
          </a:xfrm>
          <a:prstGeom prst="rect">
            <a:avLst/>
          </a:prstGeom>
          <a:noFill/>
          <a:ln w="9525">
            <a:noFill/>
            <a:miter lim="800000"/>
            <a:headEnd/>
            <a:tailEnd/>
          </a:ln>
          <a:effectLst/>
        </p:spPr>
      </p:pic>
      <p:sp>
        <p:nvSpPr>
          <p:cNvPr id="5" name="TextBox 4"/>
          <p:cNvSpPr txBox="1"/>
          <p:nvPr/>
        </p:nvSpPr>
        <p:spPr>
          <a:xfrm>
            <a:off x="5076056" y="2204864"/>
            <a:ext cx="3733800" cy="784830"/>
          </a:xfrm>
          <a:prstGeom prst="rect">
            <a:avLst/>
          </a:prstGeom>
          <a:noFill/>
        </p:spPr>
        <p:txBody>
          <a:bodyPr wrap="square" rtlCol="0">
            <a:spAutoFit/>
          </a:bodyPr>
          <a:lstStyle/>
          <a:p>
            <a:pPr>
              <a:lnSpc>
                <a:spcPct val="150000"/>
              </a:lnSpc>
            </a:pPr>
            <a:r>
              <a:rPr lang="en-US" altLang="ko-KR" sz="1000" b="1" dirty="0" smtClean="0">
                <a:solidFill>
                  <a:schemeClr val="bg1">
                    <a:lumMod val="50000"/>
                  </a:schemeClr>
                </a:solidFill>
                <a:latin typeface="돋움" pitchFamily="50" charset="-127"/>
                <a:ea typeface="돋움" pitchFamily="50" charset="-127"/>
              </a:rPr>
              <a:t>Midas gold lifting mask 10ml………………………… 10ea</a:t>
            </a:r>
          </a:p>
          <a:p>
            <a:pPr>
              <a:lnSpc>
                <a:spcPct val="150000"/>
              </a:lnSpc>
            </a:pPr>
            <a:r>
              <a:rPr lang="en-US" altLang="ko-KR" sz="1000" b="1" dirty="0" smtClean="0">
                <a:solidFill>
                  <a:schemeClr val="bg1">
                    <a:lumMod val="50000"/>
                  </a:schemeClr>
                </a:solidFill>
                <a:latin typeface="돋움" pitchFamily="50" charset="-127"/>
                <a:ea typeface="돋움" pitchFamily="50" charset="-127"/>
              </a:rPr>
              <a:t>mask brush………………………………………………  1ea</a:t>
            </a:r>
          </a:p>
          <a:p>
            <a:pPr>
              <a:lnSpc>
                <a:spcPct val="150000"/>
              </a:lnSpc>
            </a:pPr>
            <a:endParaRPr lang="ko-KR" altLang="en-US" sz="1000" b="1" dirty="0">
              <a:solidFill>
                <a:schemeClr val="bg1">
                  <a:lumMod val="50000"/>
                </a:schemeClr>
              </a:solidFill>
              <a:latin typeface="돋움" pitchFamily="50" charset="-127"/>
              <a:ea typeface="돋움" pitchFamily="50" charset="-127"/>
            </a:endParaRPr>
          </a:p>
        </p:txBody>
      </p:sp>
      <p:pic>
        <p:nvPicPr>
          <p:cNvPr id="8" name="Picture 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54968" y="4869160"/>
            <a:ext cx="1828800" cy="1524000"/>
          </a:xfrm>
          <a:prstGeom prst="rect">
            <a:avLst/>
          </a:prstGeom>
          <a:noFill/>
          <a:ln w="9525">
            <a:noFill/>
            <a:miter lim="800000"/>
            <a:headEnd/>
            <a:tailEnd/>
          </a:ln>
        </p:spPr>
      </p:pic>
      <p:pic>
        <p:nvPicPr>
          <p:cNvPr id="14" name="Picture 2"/>
          <p:cNvPicPr>
            <a:picLocks noChangeAspect="1" noChangeArrowheads="1"/>
          </p:cNvPicPr>
          <p:nvPr/>
        </p:nvPicPr>
        <p:blipFill>
          <a:blip r:embed="rId7" cstate="print"/>
          <a:srcRect/>
          <a:stretch>
            <a:fillRect/>
          </a:stretch>
        </p:blipFill>
        <p:spPr bwMode="auto">
          <a:xfrm>
            <a:off x="395536" y="620688"/>
            <a:ext cx="3960440" cy="514566"/>
          </a:xfrm>
          <a:prstGeom prst="rect">
            <a:avLst/>
          </a:prstGeom>
          <a:noFill/>
          <a:ln w="9525">
            <a:noFill/>
            <a:miter lim="800000"/>
            <a:headEnd/>
            <a:tailEnd/>
          </a:ln>
        </p:spPr>
      </p:pic>
      <p:sp>
        <p:nvSpPr>
          <p:cNvPr id="37" name="직사각형 36"/>
          <p:cNvSpPr/>
          <p:nvPr/>
        </p:nvSpPr>
        <p:spPr>
          <a:xfrm>
            <a:off x="5086566" y="5178212"/>
            <a:ext cx="889987" cy="261610"/>
          </a:xfrm>
          <a:prstGeom prst="rect">
            <a:avLst/>
          </a:prstGeom>
        </p:spPr>
        <p:txBody>
          <a:bodyPr wrap="none">
            <a:spAutoFit/>
          </a:bodyPr>
          <a:lstStyle/>
          <a:p>
            <a:r>
              <a:rPr lang="zh-CN" altLang="en-US" sz="1100" b="1" dirty="0" smtClean="0">
                <a:solidFill>
                  <a:schemeClr val="tx1">
                    <a:lumMod val="75000"/>
                    <a:lumOff val="25000"/>
                  </a:schemeClr>
                </a:solidFill>
              </a:rPr>
              <a:t>容量和容器</a:t>
            </a:r>
            <a:endParaRPr lang="ko-KR" altLang="en-US" sz="1100" dirty="0"/>
          </a:p>
        </p:txBody>
      </p:sp>
      <p:sp>
        <p:nvSpPr>
          <p:cNvPr id="42" name="직사각형 41"/>
          <p:cNvSpPr/>
          <p:nvPr/>
        </p:nvSpPr>
        <p:spPr>
          <a:xfrm>
            <a:off x="6337454" y="5157192"/>
            <a:ext cx="466794" cy="261610"/>
          </a:xfrm>
          <a:prstGeom prst="rect">
            <a:avLst/>
          </a:prstGeom>
        </p:spPr>
        <p:txBody>
          <a:bodyPr wrap="none">
            <a:spAutoFit/>
          </a:bodyPr>
          <a:lstStyle/>
          <a:p>
            <a:r>
              <a:rPr lang="zh-CN" altLang="en-US" sz="1100" b="1" dirty="0" smtClean="0">
                <a:solidFill>
                  <a:schemeClr val="tx1">
                    <a:lumMod val="75000"/>
                    <a:lumOff val="25000"/>
                  </a:schemeClr>
                </a:solidFill>
              </a:rPr>
              <a:t>材质</a:t>
            </a:r>
            <a:endParaRPr lang="ko-KR" altLang="en-US" sz="1100" dirty="0"/>
          </a:p>
        </p:txBody>
      </p:sp>
      <p:sp>
        <p:nvSpPr>
          <p:cNvPr id="43" name="직사각형 42"/>
          <p:cNvSpPr/>
          <p:nvPr/>
        </p:nvSpPr>
        <p:spPr>
          <a:xfrm>
            <a:off x="7309866" y="5157192"/>
            <a:ext cx="466794" cy="261610"/>
          </a:xfrm>
          <a:prstGeom prst="rect">
            <a:avLst/>
          </a:prstGeom>
        </p:spPr>
        <p:txBody>
          <a:bodyPr wrap="none">
            <a:spAutoFit/>
          </a:bodyPr>
          <a:lstStyle/>
          <a:p>
            <a:r>
              <a:rPr lang="zh-CN" altLang="en-US" sz="1100" b="1" dirty="0" smtClean="0">
                <a:solidFill>
                  <a:schemeClr val="tx1">
                    <a:lumMod val="75000"/>
                    <a:lumOff val="25000"/>
                  </a:schemeClr>
                </a:solidFill>
              </a:rPr>
              <a:t>质感</a:t>
            </a:r>
            <a:endParaRPr lang="ko-KR" altLang="en-US" sz="1100" dirty="0"/>
          </a:p>
        </p:txBody>
      </p:sp>
      <p:sp>
        <p:nvSpPr>
          <p:cNvPr id="44" name="직사각형 43"/>
          <p:cNvSpPr/>
          <p:nvPr/>
        </p:nvSpPr>
        <p:spPr>
          <a:xfrm>
            <a:off x="6108205" y="6246260"/>
            <a:ext cx="954107" cy="276999"/>
          </a:xfrm>
          <a:prstGeom prst="rect">
            <a:avLst/>
          </a:prstGeom>
        </p:spPr>
        <p:txBody>
          <a:bodyPr wrap="none">
            <a:spAutoFit/>
          </a:bodyPr>
          <a:lstStyle/>
          <a:p>
            <a:r>
              <a:rPr lang="zh-CN" altLang="en-US" sz="1200" b="1" dirty="0" smtClean="0">
                <a:solidFill>
                  <a:schemeClr val="tx1">
                    <a:lumMod val="75000"/>
                    <a:lumOff val="25000"/>
                  </a:schemeClr>
                </a:solidFill>
              </a:rPr>
              <a:t>营养感丰富</a:t>
            </a:r>
            <a:endParaRPr lang="ko-KR" altLang="en-US" sz="1200" dirty="0"/>
          </a:p>
        </p:txBody>
      </p:sp>
      <p:sp>
        <p:nvSpPr>
          <p:cNvPr id="45" name="직사각형 44"/>
          <p:cNvSpPr/>
          <p:nvPr/>
        </p:nvSpPr>
        <p:spPr>
          <a:xfrm>
            <a:off x="7074277" y="6237312"/>
            <a:ext cx="954107" cy="276999"/>
          </a:xfrm>
          <a:prstGeom prst="rect">
            <a:avLst/>
          </a:prstGeom>
        </p:spPr>
        <p:txBody>
          <a:bodyPr wrap="none">
            <a:spAutoFit/>
          </a:bodyPr>
          <a:lstStyle/>
          <a:p>
            <a:r>
              <a:rPr lang="zh-CN" altLang="en-US" sz="1200" b="1" dirty="0" smtClean="0">
                <a:solidFill>
                  <a:schemeClr val="tx1">
                    <a:lumMod val="75000"/>
                    <a:lumOff val="25000"/>
                  </a:schemeClr>
                </a:solidFill>
              </a:rPr>
              <a:t>柔软，湿润</a:t>
            </a:r>
            <a:endParaRPr lang="en-US" altLang="zh-CN" sz="1200" b="1" dirty="0" smtClean="0">
              <a:solidFill>
                <a:schemeClr val="tx1">
                  <a:lumMod val="75000"/>
                  <a:lumOff val="25000"/>
                </a:schemeClr>
              </a:solidFill>
            </a:endParaRPr>
          </a:p>
        </p:txBody>
      </p:sp>
      <p:sp>
        <p:nvSpPr>
          <p:cNvPr id="46" name="직사각형 45"/>
          <p:cNvSpPr/>
          <p:nvPr/>
        </p:nvSpPr>
        <p:spPr>
          <a:xfrm>
            <a:off x="5220072" y="1124744"/>
            <a:ext cx="3096344" cy="461665"/>
          </a:xfrm>
          <a:prstGeom prst="rect">
            <a:avLst/>
          </a:prstGeom>
        </p:spPr>
        <p:txBody>
          <a:bodyPr wrap="square">
            <a:spAutoFit/>
          </a:bodyPr>
          <a:lstStyle/>
          <a:p>
            <a:r>
              <a:rPr lang="zh-CN" altLang="en-US" sz="2400" b="1" dirty="0" smtClean="0">
                <a:solidFill>
                  <a:schemeClr val="tx1">
                    <a:lumMod val="75000"/>
                    <a:lumOff val="25000"/>
                  </a:schemeClr>
                </a:solidFill>
                <a:effectLst>
                  <a:reflection blurRad="6350" stA="55000" endA="300" endPos="45500" dir="5400000" sy="-100000" algn="bl" rotWithShape="0"/>
                </a:effectLst>
                <a:latin typeface="+mn-ea"/>
              </a:rPr>
              <a:t> 迈达斯闪亮金面膜</a:t>
            </a:r>
            <a:endParaRPr lang="ko-KR" altLang="en-US" sz="2400" b="1" dirty="0">
              <a:solidFill>
                <a:schemeClr val="tx1">
                  <a:lumMod val="75000"/>
                  <a:lumOff val="25000"/>
                </a:schemeClr>
              </a:solidFill>
              <a:latin typeface="+mn-ea"/>
            </a:endParaRPr>
          </a:p>
        </p:txBody>
      </p:sp>
      <p:sp>
        <p:nvSpPr>
          <p:cNvPr id="48" name="직사각형 47"/>
          <p:cNvSpPr/>
          <p:nvPr/>
        </p:nvSpPr>
        <p:spPr>
          <a:xfrm>
            <a:off x="994048" y="724082"/>
            <a:ext cx="3126753" cy="307777"/>
          </a:xfrm>
          <a:prstGeom prst="rect">
            <a:avLst/>
          </a:prstGeom>
        </p:spPr>
        <p:txBody>
          <a:bodyPr wrap="none">
            <a:spAutoFit/>
          </a:bodyPr>
          <a:lstStyle/>
          <a:p>
            <a:r>
              <a:rPr lang="en-US" altLang="zh-CN" sz="1400" b="1" dirty="0" smtClean="0">
                <a:solidFill>
                  <a:schemeClr val="bg1">
                    <a:lumMod val="95000"/>
                  </a:schemeClr>
                </a:solidFill>
              </a:rPr>
              <a:t>Midas Gold Lifting Mask  </a:t>
            </a:r>
            <a:r>
              <a:rPr lang="ko-KR" altLang="en-US" sz="1400" b="1" dirty="0" err="1" smtClean="0">
                <a:solidFill>
                  <a:schemeClr val="bg1">
                    <a:lumMod val="95000"/>
                  </a:schemeClr>
                </a:solidFill>
              </a:rPr>
              <a:t>产品构成</a:t>
            </a:r>
            <a:endParaRPr lang="ko-KR" altLang="en-US" sz="1400" b="1" dirty="0">
              <a:solidFill>
                <a:schemeClr val="bg1">
                  <a:lumMod val="95000"/>
                </a:schemeClr>
              </a:solidFill>
            </a:endParaRPr>
          </a:p>
        </p:txBody>
      </p:sp>
      <p:pic>
        <p:nvPicPr>
          <p:cNvPr id="2"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774" y="1844824"/>
            <a:ext cx="4711679" cy="265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68730" y="2780928"/>
            <a:ext cx="2446306" cy="22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504" y="0"/>
            <a:ext cx="93298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248700" y="1916832"/>
            <a:ext cx="4032696" cy="748923"/>
          </a:xfrm>
          <a:prstGeom prst="rect">
            <a:avLst/>
          </a:prstGeom>
          <a:noFill/>
        </p:spPr>
        <p:txBody>
          <a:bodyPr wrap="square">
            <a:spAutoFit/>
          </a:bodyPr>
          <a:lstStyle/>
          <a:p>
            <a:pPr fontAlgn="auto">
              <a:lnSpc>
                <a:spcPct val="150000"/>
              </a:lnSpc>
              <a:spcBef>
                <a:spcPts val="0"/>
              </a:spcBef>
              <a:spcAft>
                <a:spcPts val="0"/>
              </a:spcAft>
              <a:defRPr/>
            </a:pPr>
            <a:r>
              <a:rPr kumimoji="0" lang="en-US" altLang="ko-KR" sz="1000" b="1" dirty="0" smtClean="0">
                <a:solidFill>
                  <a:schemeClr val="tx1">
                    <a:lumMod val="50000"/>
                    <a:lumOff val="50000"/>
                  </a:schemeClr>
                </a:solidFill>
                <a:latin typeface="돋움" pitchFamily="50" charset="-127"/>
                <a:ea typeface="돋움" pitchFamily="50" charset="-127"/>
              </a:rPr>
              <a:t>Skin lifting mask pack 10ml  …………………… 10 </a:t>
            </a:r>
            <a:r>
              <a:rPr kumimoji="0" lang="en-US" altLang="ko-KR" sz="1000" b="1" dirty="0" err="1" smtClean="0">
                <a:solidFill>
                  <a:schemeClr val="tx1">
                    <a:lumMod val="50000"/>
                    <a:lumOff val="50000"/>
                  </a:schemeClr>
                </a:solidFill>
                <a:latin typeface="돋움" pitchFamily="50" charset="-127"/>
                <a:ea typeface="돋움" pitchFamily="50" charset="-127"/>
              </a:rPr>
              <a:t>ea</a:t>
            </a:r>
            <a:endParaRPr kumimoji="0" lang="en-US" altLang="ko-KR" sz="1000" b="1" dirty="0">
              <a:solidFill>
                <a:schemeClr val="tx1">
                  <a:lumMod val="50000"/>
                  <a:lumOff val="50000"/>
                </a:schemeClr>
              </a:solidFill>
              <a:latin typeface="돋움" pitchFamily="50" charset="-127"/>
              <a:ea typeface="돋움" pitchFamily="50" charset="-127"/>
            </a:endParaRPr>
          </a:p>
          <a:p>
            <a:pPr fontAlgn="auto">
              <a:lnSpc>
                <a:spcPct val="150000"/>
              </a:lnSpc>
              <a:spcBef>
                <a:spcPts val="0"/>
              </a:spcBef>
              <a:spcAft>
                <a:spcPts val="0"/>
              </a:spcAft>
              <a:defRPr/>
            </a:pPr>
            <a:r>
              <a:rPr kumimoji="0" lang="en-US" altLang="ko-KR" sz="1000" b="1" dirty="0" smtClean="0">
                <a:solidFill>
                  <a:schemeClr val="tx1">
                    <a:lumMod val="50000"/>
                    <a:lumOff val="50000"/>
                  </a:schemeClr>
                </a:solidFill>
                <a:latin typeface="돋움" pitchFamily="50" charset="-127"/>
                <a:ea typeface="돋움" pitchFamily="50" charset="-127"/>
              </a:rPr>
              <a:t>Mask </a:t>
            </a:r>
            <a:r>
              <a:rPr kumimoji="0" lang="en-US" altLang="ko-KR" sz="1000" b="1" dirty="0">
                <a:solidFill>
                  <a:schemeClr val="tx1">
                    <a:lumMod val="50000"/>
                    <a:lumOff val="50000"/>
                  </a:schemeClr>
                </a:solidFill>
                <a:latin typeface="돋움" pitchFamily="50" charset="-127"/>
                <a:ea typeface="돋움" pitchFamily="50" charset="-127"/>
              </a:rPr>
              <a:t>brush   </a:t>
            </a:r>
            <a:r>
              <a:rPr kumimoji="0" lang="en-US" altLang="ko-KR" sz="1000" b="1" dirty="0" smtClean="0">
                <a:solidFill>
                  <a:schemeClr val="tx1">
                    <a:lumMod val="50000"/>
                    <a:lumOff val="50000"/>
                  </a:schemeClr>
                </a:solidFill>
                <a:latin typeface="돋움" pitchFamily="50" charset="-127"/>
                <a:ea typeface="돋움" pitchFamily="50" charset="-127"/>
              </a:rPr>
              <a:t> ………………………………………  1 </a:t>
            </a:r>
            <a:r>
              <a:rPr kumimoji="0" lang="en-US" altLang="ko-KR" sz="1000" b="1" dirty="0" err="1" smtClean="0">
                <a:solidFill>
                  <a:schemeClr val="tx1">
                    <a:lumMod val="50000"/>
                    <a:lumOff val="50000"/>
                  </a:schemeClr>
                </a:solidFill>
                <a:latin typeface="돋움" pitchFamily="50" charset="-127"/>
                <a:ea typeface="돋움" pitchFamily="50" charset="-127"/>
              </a:rPr>
              <a:t>ea</a:t>
            </a:r>
            <a:endParaRPr kumimoji="0" lang="en-US" altLang="ko-KR" sz="1000" b="1" dirty="0">
              <a:solidFill>
                <a:schemeClr val="tx1">
                  <a:lumMod val="50000"/>
                  <a:lumOff val="50000"/>
                </a:schemeClr>
              </a:solidFill>
              <a:latin typeface="돋움" pitchFamily="50" charset="-127"/>
              <a:ea typeface="돋움" pitchFamily="50" charset="-127"/>
            </a:endParaRPr>
          </a:p>
          <a:p>
            <a:pPr fontAlgn="auto">
              <a:lnSpc>
                <a:spcPct val="150000"/>
              </a:lnSpc>
              <a:spcBef>
                <a:spcPts val="0"/>
              </a:spcBef>
              <a:spcAft>
                <a:spcPts val="0"/>
              </a:spcAft>
              <a:defRPr/>
            </a:pPr>
            <a:endParaRPr kumimoji="0" lang="ko-KR" altLang="en-US" sz="1000" b="1" dirty="0">
              <a:solidFill>
                <a:schemeClr val="tx1">
                  <a:lumMod val="50000"/>
                  <a:lumOff val="50000"/>
                </a:schemeClr>
              </a:solidFill>
              <a:latin typeface="돋움" pitchFamily="50" charset="-127"/>
              <a:ea typeface="돋움" pitchFamily="50" charset="-127"/>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763" y="0"/>
            <a:ext cx="9134475" cy="6915150"/>
          </a:xfrm>
          <a:prstGeom prst="rect">
            <a:avLst/>
          </a:prstGeom>
          <a:noFill/>
          <a:ln w="9525">
            <a:noFill/>
            <a:miter lim="800000"/>
            <a:headEnd/>
            <a:tailEnd/>
          </a:ln>
        </p:spPr>
      </p:pic>
      <p:sp>
        <p:nvSpPr>
          <p:cNvPr id="3" name="TextBox 2"/>
          <p:cNvSpPr txBox="1"/>
          <p:nvPr/>
        </p:nvSpPr>
        <p:spPr>
          <a:xfrm>
            <a:off x="1511152" y="1916832"/>
            <a:ext cx="7632848" cy="3185487"/>
          </a:xfrm>
          <a:prstGeom prst="rect">
            <a:avLst/>
          </a:prstGeom>
          <a:noFill/>
        </p:spPr>
        <p:txBody>
          <a:bodyPr wrap="square" rtlCol="0">
            <a:spAutoFit/>
          </a:bodyPr>
          <a:lstStyle/>
          <a:p>
            <a:endParaRPr lang="en-US" altLang="ko-KR" sz="1400" dirty="0" smtClean="0"/>
          </a:p>
          <a:p>
            <a:r>
              <a:rPr lang="zh-CN" altLang="en-US" sz="2000" b="1" dirty="0" smtClean="0"/>
              <a:t>迈达斯金拉伸面膜</a:t>
            </a:r>
            <a:endParaRPr lang="en-US" altLang="ko-KR" sz="2000" b="1" dirty="0" smtClean="0"/>
          </a:p>
          <a:p>
            <a:endParaRPr lang="en-US" altLang="ko-KR" sz="1400" dirty="0" smtClean="0">
              <a:solidFill>
                <a:schemeClr val="accent1">
                  <a:lumMod val="50000"/>
                </a:schemeClr>
              </a:solidFill>
            </a:endParaRPr>
          </a:p>
          <a:p>
            <a:endParaRPr lang="en-US" altLang="ko-KR" dirty="0" smtClean="0">
              <a:solidFill>
                <a:schemeClr val="tx1">
                  <a:lumMod val="85000"/>
                  <a:lumOff val="15000"/>
                </a:schemeClr>
              </a:solidFill>
            </a:endParaRPr>
          </a:p>
          <a:p>
            <a:pPr>
              <a:lnSpc>
                <a:spcPct val="150000"/>
              </a:lnSpc>
              <a:buFontTx/>
              <a:buChar char="-"/>
            </a:pPr>
            <a:r>
              <a:rPr lang="zh-CN" altLang="en-US" dirty="0" smtClean="0">
                <a:solidFill>
                  <a:schemeClr val="tx1">
                    <a:lumMod val="85000"/>
                    <a:lumOff val="15000"/>
                  </a:schemeClr>
                </a:solidFill>
              </a:rPr>
              <a:t> 由韩国最高的权威团队研制</a:t>
            </a:r>
            <a:endParaRPr lang="en-US" altLang="ko-KR" dirty="0" smtClean="0">
              <a:solidFill>
                <a:schemeClr val="tx1">
                  <a:lumMod val="85000"/>
                  <a:lumOff val="15000"/>
                </a:schemeClr>
              </a:solidFill>
            </a:endParaRPr>
          </a:p>
          <a:p>
            <a:pPr>
              <a:lnSpc>
                <a:spcPct val="150000"/>
              </a:lnSpc>
              <a:buFontTx/>
              <a:buChar char="-"/>
            </a:pPr>
            <a:r>
              <a:rPr lang="zh-CN" altLang="en-US" dirty="0" smtClean="0">
                <a:solidFill>
                  <a:schemeClr val="tx1">
                    <a:lumMod val="85000"/>
                    <a:lumOff val="15000"/>
                  </a:schemeClr>
                </a:solidFill>
              </a:rPr>
              <a:t> 以经过全世界科学证明并发表的研究材料为基础</a:t>
            </a:r>
            <a:endParaRPr lang="en-US" altLang="ko-KR" dirty="0" smtClean="0">
              <a:solidFill>
                <a:schemeClr val="tx1">
                  <a:lumMod val="85000"/>
                  <a:lumOff val="15000"/>
                </a:schemeClr>
              </a:solidFill>
            </a:endParaRPr>
          </a:p>
          <a:p>
            <a:pPr>
              <a:lnSpc>
                <a:spcPct val="150000"/>
              </a:lnSpc>
              <a:buFontTx/>
              <a:buChar char="-"/>
            </a:pPr>
            <a:r>
              <a:rPr lang="en-US" altLang="ko-KR" dirty="0" smtClean="0">
                <a:solidFill>
                  <a:schemeClr val="tx1">
                    <a:lumMod val="85000"/>
                    <a:lumOff val="15000"/>
                  </a:schemeClr>
                </a:solidFill>
              </a:rPr>
              <a:t> </a:t>
            </a:r>
            <a:r>
              <a:rPr lang="zh-CN" altLang="en-US" dirty="0" smtClean="0">
                <a:solidFill>
                  <a:schemeClr val="tx1">
                    <a:lumMod val="85000"/>
                    <a:lumOff val="15000"/>
                  </a:schemeClr>
                </a:solidFill>
              </a:rPr>
              <a:t>不添加人工香料，刺激成分和人工色素，是最佳的无刺激护肤产品</a:t>
            </a:r>
            <a:endParaRPr lang="en-US" altLang="ko-KR" dirty="0" smtClean="0">
              <a:solidFill>
                <a:schemeClr val="tx1">
                  <a:lumMod val="85000"/>
                  <a:lumOff val="15000"/>
                </a:schemeClr>
              </a:solidFill>
            </a:endParaRPr>
          </a:p>
          <a:p>
            <a:pPr>
              <a:lnSpc>
                <a:spcPct val="150000"/>
              </a:lnSpc>
              <a:buFontTx/>
              <a:buChar char="-"/>
            </a:pPr>
            <a:r>
              <a:rPr lang="zh-CN" altLang="en-US" dirty="0" smtClean="0">
                <a:solidFill>
                  <a:schemeClr val="tx1">
                    <a:lumMod val="85000"/>
                    <a:lumOff val="15000"/>
                  </a:schemeClr>
                </a:solidFill>
              </a:rPr>
              <a:t> 不使用释放环境激素的容器</a:t>
            </a:r>
            <a:endParaRPr lang="en-US" altLang="ko-KR" dirty="0" smtClean="0">
              <a:solidFill>
                <a:schemeClr val="tx1">
                  <a:lumMod val="85000"/>
                  <a:lumOff val="15000"/>
                </a:schemeClr>
              </a:solidFill>
            </a:endParaRPr>
          </a:p>
          <a:p>
            <a:pPr>
              <a:lnSpc>
                <a:spcPct val="150000"/>
              </a:lnSpc>
              <a:buFontTx/>
              <a:buChar char="-"/>
            </a:pPr>
            <a:r>
              <a:rPr lang="zh-CN" altLang="en-US" dirty="0" smtClean="0">
                <a:solidFill>
                  <a:schemeClr val="tx1">
                    <a:lumMod val="85000"/>
                    <a:lumOff val="15000"/>
                  </a:schemeClr>
                </a:solidFill>
              </a:rPr>
              <a:t> 不经过动物临床实验</a:t>
            </a:r>
            <a:endParaRPr lang="en-US" altLang="ko-KR" dirty="0" smtClean="0">
              <a:solidFill>
                <a:schemeClr val="tx1">
                  <a:lumMod val="85000"/>
                  <a:lumOff val="1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6660232" y="4365104"/>
            <a:ext cx="1944216" cy="1766824"/>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0" y="0"/>
            <a:ext cx="1257300" cy="6910550"/>
          </a:xfrm>
          <a:prstGeom prst="rect">
            <a:avLst/>
          </a:prstGeom>
          <a:noFill/>
          <a:ln w="9525">
            <a:noFill/>
            <a:miter lim="800000"/>
            <a:headEnd/>
            <a:tailEnd/>
          </a:ln>
        </p:spPr>
      </p:pic>
      <p:pic>
        <p:nvPicPr>
          <p:cNvPr id="4" name="Picture 2"/>
          <p:cNvPicPr>
            <a:picLocks noChangeAspect="1" noChangeArrowheads="1"/>
          </p:cNvPicPr>
          <p:nvPr/>
        </p:nvPicPr>
        <p:blipFill>
          <a:blip r:embed="rId5" cstate="print"/>
          <a:srcRect/>
          <a:stretch>
            <a:fillRect/>
          </a:stretch>
        </p:blipFill>
        <p:spPr bwMode="auto">
          <a:xfrm>
            <a:off x="683568" y="620688"/>
            <a:ext cx="3495675" cy="476250"/>
          </a:xfrm>
          <a:prstGeom prst="rect">
            <a:avLst/>
          </a:prstGeom>
          <a:noFill/>
          <a:ln w="9525">
            <a:noFill/>
            <a:miter lim="800000"/>
            <a:headEnd/>
            <a:tailEnd/>
          </a:ln>
        </p:spPr>
      </p:pic>
      <p:sp>
        <p:nvSpPr>
          <p:cNvPr id="8" name="직사각형 7"/>
          <p:cNvSpPr/>
          <p:nvPr/>
        </p:nvSpPr>
        <p:spPr>
          <a:xfrm>
            <a:off x="1384190" y="682186"/>
            <a:ext cx="1205779" cy="369332"/>
          </a:xfrm>
          <a:prstGeom prst="rect">
            <a:avLst/>
          </a:prstGeom>
        </p:spPr>
        <p:txBody>
          <a:bodyPr wrap="none">
            <a:spAutoFit/>
          </a:bodyPr>
          <a:lstStyle/>
          <a:p>
            <a:r>
              <a:rPr lang="ko-KR" altLang="en-US" b="1" dirty="0" smtClean="0">
                <a:solidFill>
                  <a:schemeClr val="bg1">
                    <a:lumMod val="95000"/>
                  </a:schemeClr>
                </a:solidFill>
                <a:latin typeface="SimSun" pitchFamily="2" charset="-122"/>
                <a:ea typeface="맑은 고딕" pitchFamily="50" charset="-127"/>
              </a:rPr>
              <a:t> </a:t>
            </a:r>
            <a:r>
              <a:rPr lang="ko-KR" altLang="en-US" b="1" dirty="0" err="1" smtClean="0">
                <a:solidFill>
                  <a:schemeClr val="bg1">
                    <a:lumMod val="95000"/>
                  </a:schemeClr>
                </a:solidFill>
                <a:latin typeface="SimSun" pitchFamily="2" charset="-122"/>
                <a:ea typeface="맑은 고딕" pitchFamily="50" charset="-127"/>
              </a:rPr>
              <a:t>产品哲学</a:t>
            </a:r>
            <a:endParaRPr lang="en-US" altLang="ko-KR" b="1" dirty="0" smtClean="0">
              <a:latin typeface="SimSun" pitchFamily="2" charset="-122"/>
              <a:ea typeface="SimSun" pitchFamily="2" charset="-122"/>
            </a:endParaRPr>
          </a:p>
        </p:txBody>
      </p:sp>
    </p:spTree>
    <p:extLst>
      <p:ext uri="{BB962C8B-B14F-4D97-AF65-F5344CB8AC3E}">
        <p14:creationId xmlns:p14="http://schemas.microsoft.com/office/powerpoint/2010/main" val="324750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34475" cy="6915150"/>
          </a:xfrm>
          <a:prstGeom prst="rect">
            <a:avLst/>
          </a:prstGeom>
          <a:noFill/>
          <a:ln w="9525">
            <a:noFill/>
            <a:miter lim="800000"/>
            <a:headEnd/>
            <a:tailEnd/>
          </a:ln>
        </p:spPr>
      </p:pic>
      <p:sp>
        <p:nvSpPr>
          <p:cNvPr id="3" name="Rectangle 3"/>
          <p:cNvSpPr txBox="1">
            <a:spLocks noChangeArrowheads="1"/>
          </p:cNvSpPr>
          <p:nvPr/>
        </p:nvSpPr>
        <p:spPr>
          <a:xfrm>
            <a:off x="683568" y="1124744"/>
            <a:ext cx="6984776" cy="4608512"/>
          </a:xfrm>
          <a:prstGeom prst="rect">
            <a:avLst/>
          </a:prstGeom>
        </p:spPr>
        <p:txBody>
          <a:bodyPr/>
          <a:lstStyle/>
          <a:p>
            <a:pPr marL="342900" marR="0" lvl="0" indent="-288000" algn="l" defTabSz="914400" rtl="0" eaLnBrk="1" fontAlgn="auto" latinLnBrk="1" hangingPunct="1">
              <a:lnSpc>
                <a:spcPct val="150000"/>
              </a:lnSpc>
              <a:spcBef>
                <a:spcPct val="20000"/>
              </a:spcBef>
              <a:spcAft>
                <a:spcPts val="0"/>
              </a:spcAft>
              <a:buClrTx/>
              <a:buSzTx/>
              <a:tabLst/>
              <a:defRPr/>
            </a:pPr>
            <a:endParaRPr kumimoji="0" lang="en-US" altLang="ko-KR" sz="1200" b="1" i="0" u="none" strike="noStrike" kern="1200" cap="none" spc="0" normalizeH="0" baseline="0" noProof="0" dirty="0" smtClean="0">
              <a:ln>
                <a:noFill/>
              </a:ln>
              <a:solidFill>
                <a:schemeClr val="tx1">
                  <a:lumMod val="95000"/>
                  <a:lumOff val="5000"/>
                </a:schemeClr>
              </a:solidFill>
              <a:effectLst/>
              <a:uLnTx/>
              <a:uFillTx/>
              <a:latin typeface="맑은 고딕" pitchFamily="50" charset="-127"/>
              <a:ea typeface="맑은 고딕" pitchFamily="50" charset="-127"/>
            </a:endParaRPr>
          </a:p>
          <a:p>
            <a:pPr marL="342900" lvl="0" indent="-288000">
              <a:lnSpc>
                <a:spcPct val="150000"/>
              </a:lnSpc>
              <a:spcBef>
                <a:spcPct val="20000"/>
              </a:spcBef>
              <a:buFont typeface="Arial" pitchFamily="34" charset="0"/>
              <a:buChar char="•"/>
              <a:defRPr/>
            </a:pPr>
            <a:r>
              <a:rPr lang="zh-CN" altLang="en-US" sz="1400" b="1" dirty="0" smtClean="0">
                <a:solidFill>
                  <a:schemeClr val="tx1">
                    <a:lumMod val="95000"/>
                    <a:lumOff val="5000"/>
                  </a:schemeClr>
                </a:solidFill>
                <a:latin typeface="+mj-ea"/>
                <a:ea typeface="+mj-ea"/>
              </a:rPr>
              <a:t>集取了从事</a:t>
            </a:r>
            <a:r>
              <a:rPr kumimoji="0" lang="zh-CN" altLang="en-US" sz="1400" b="1" i="0" u="none" strike="noStrike" kern="1200" cap="none" spc="0" normalizeH="0" baseline="0" noProof="0" dirty="0" smtClean="0">
                <a:ln>
                  <a:noFill/>
                </a:ln>
                <a:solidFill>
                  <a:schemeClr val="tx1">
                    <a:lumMod val="95000"/>
                    <a:lumOff val="5000"/>
                  </a:schemeClr>
                </a:solidFill>
                <a:effectLst/>
                <a:uLnTx/>
                <a:uFillTx/>
                <a:latin typeface="+mj-ea"/>
                <a:ea typeface="+mj-ea"/>
              </a:rPr>
              <a:t>化妆美容产品研究和开发事业</a:t>
            </a:r>
            <a:r>
              <a:rPr lang="en-US" altLang="zh-CN" sz="1400" b="1" dirty="0">
                <a:solidFill>
                  <a:schemeClr val="tx1">
                    <a:lumMod val="95000"/>
                    <a:lumOff val="5000"/>
                  </a:schemeClr>
                </a:solidFill>
                <a:latin typeface="+mj-ea"/>
                <a:ea typeface="+mj-ea"/>
              </a:rPr>
              <a:t>3</a:t>
            </a:r>
            <a:r>
              <a:rPr kumimoji="0" lang="en-US" altLang="zh-CN" sz="1400" b="1" i="0" u="none" strike="noStrike" kern="1200" cap="none" spc="0" normalizeH="0" baseline="0" noProof="0" dirty="0" smtClean="0">
                <a:ln>
                  <a:noFill/>
                </a:ln>
                <a:solidFill>
                  <a:schemeClr val="tx1">
                    <a:lumMod val="95000"/>
                    <a:lumOff val="5000"/>
                  </a:schemeClr>
                </a:solidFill>
                <a:effectLst/>
                <a:uLnTx/>
                <a:uFillTx/>
                <a:latin typeface="+mj-ea"/>
                <a:ea typeface="+mj-ea"/>
              </a:rPr>
              <a:t>0</a:t>
            </a:r>
            <a:r>
              <a:rPr kumimoji="0" lang="zh-CN" altLang="en-US" sz="1400" b="1" i="0" u="none" strike="noStrike" kern="1200" cap="none" spc="0" normalizeH="0" baseline="0" noProof="0" dirty="0" smtClean="0">
                <a:ln>
                  <a:noFill/>
                </a:ln>
                <a:solidFill>
                  <a:schemeClr val="tx1">
                    <a:lumMod val="95000"/>
                    <a:lumOff val="5000"/>
                  </a:schemeClr>
                </a:solidFill>
                <a:effectLst/>
                <a:uLnTx/>
                <a:uFillTx/>
                <a:latin typeface="+mj-ea"/>
                <a:ea typeface="+mj-ea"/>
              </a:rPr>
              <a:t>年以上的 </a:t>
            </a:r>
            <a:r>
              <a:rPr kumimoji="0" lang="en-US" altLang="zh-CN" sz="1400" b="1" i="0" u="none" strike="noStrike" kern="1200" cap="none" spc="0" normalizeH="0" baseline="0" noProof="0" dirty="0" smtClean="0">
                <a:ln>
                  <a:noFill/>
                </a:ln>
                <a:solidFill>
                  <a:schemeClr val="tx1">
                    <a:lumMod val="95000"/>
                    <a:lumOff val="5000"/>
                  </a:schemeClr>
                </a:solidFill>
                <a:effectLst/>
                <a:uLnTx/>
                <a:uFillTx/>
                <a:latin typeface="+mj-ea"/>
                <a:ea typeface="+mj-ea"/>
              </a:rPr>
              <a:t>AMICEL CO., LTD</a:t>
            </a:r>
            <a:r>
              <a:rPr lang="en-US" altLang="zh-CN" sz="1400" b="1" noProof="0" dirty="0" smtClean="0">
                <a:solidFill>
                  <a:schemeClr val="tx1">
                    <a:lumMod val="95000"/>
                    <a:lumOff val="5000"/>
                  </a:schemeClr>
                </a:solidFill>
                <a:latin typeface="+mj-ea"/>
                <a:ea typeface="+mj-ea"/>
              </a:rPr>
              <a:t>.</a:t>
            </a:r>
          </a:p>
          <a:p>
            <a:pPr marL="342900" lvl="0" indent="-288000">
              <a:lnSpc>
                <a:spcPct val="150000"/>
              </a:lnSpc>
              <a:spcBef>
                <a:spcPct val="20000"/>
              </a:spcBef>
              <a:defRPr/>
            </a:pPr>
            <a:r>
              <a:rPr lang="en-US" altLang="zh-CN" sz="1400" b="1" dirty="0" smtClean="0">
                <a:solidFill>
                  <a:schemeClr val="tx1">
                    <a:lumMod val="95000"/>
                    <a:lumOff val="5000"/>
                  </a:schemeClr>
                </a:solidFill>
                <a:latin typeface="+mj-ea"/>
                <a:ea typeface="+mj-ea"/>
              </a:rPr>
              <a:t>   </a:t>
            </a:r>
            <a:r>
              <a:rPr lang="zh-CN" altLang="en-US" sz="1400" b="1" dirty="0" smtClean="0">
                <a:solidFill>
                  <a:schemeClr val="tx1">
                    <a:lumMod val="95000"/>
                    <a:lumOff val="5000"/>
                  </a:schemeClr>
                </a:solidFill>
                <a:latin typeface="+mj-ea"/>
                <a:ea typeface="+mj-ea"/>
              </a:rPr>
              <a:t>公司的所有技术于一身的</a:t>
            </a:r>
            <a:r>
              <a:rPr lang="en-US" altLang="zh-CN" sz="1400" b="1" dirty="0" smtClean="0">
                <a:solidFill>
                  <a:srgbClr val="E31BB8"/>
                </a:solidFill>
                <a:latin typeface="+mj-ea"/>
                <a:ea typeface="+mj-ea"/>
              </a:rPr>
              <a:t> “</a:t>
            </a:r>
            <a:r>
              <a:rPr lang="zh-CN" altLang="en-US" sz="1400" b="1" dirty="0" smtClean="0">
                <a:solidFill>
                  <a:srgbClr val="E31BB8"/>
                </a:solidFill>
                <a:latin typeface="+mj-ea"/>
                <a:ea typeface="+mj-ea"/>
              </a:rPr>
              <a:t>最高杰作</a:t>
            </a:r>
            <a:r>
              <a:rPr lang="en-US" altLang="zh-CN" sz="1400" b="1" dirty="0" smtClean="0">
                <a:solidFill>
                  <a:srgbClr val="E31BB8"/>
                </a:solidFill>
                <a:latin typeface="+mj-ea"/>
                <a:ea typeface="+mj-ea"/>
              </a:rPr>
              <a:t>”.</a:t>
            </a:r>
            <a:endParaRPr kumimoji="0" lang="en-US" altLang="ko-KR" sz="1400" b="1" i="0" u="none" strike="noStrike" kern="1200" cap="none" spc="0" normalizeH="0" baseline="0" noProof="0" dirty="0" smtClean="0">
              <a:ln>
                <a:noFill/>
              </a:ln>
              <a:solidFill>
                <a:srgbClr val="E31BB8"/>
              </a:solidFill>
              <a:effectLst/>
              <a:uLnTx/>
              <a:uFillTx/>
              <a:latin typeface="+mj-ea"/>
              <a:ea typeface="+mj-ea"/>
            </a:endParaRPr>
          </a:p>
          <a:p>
            <a:pPr marL="342900" marR="0" lvl="0" indent="-288000" algn="l" defTabSz="914400" rtl="0" eaLnBrk="1" fontAlgn="auto" latinLnBrk="1" hangingPunct="1">
              <a:lnSpc>
                <a:spcPct val="150000"/>
              </a:lnSpc>
              <a:spcBef>
                <a:spcPct val="20000"/>
              </a:spcBef>
              <a:spcAft>
                <a:spcPts val="0"/>
              </a:spcAft>
              <a:buClrTx/>
              <a:buSzTx/>
              <a:tabLst/>
              <a:defRPr/>
            </a:pPr>
            <a:endParaRPr kumimoji="0" lang="en-US" altLang="ko-KR" sz="1400" b="1" i="0" u="none" strike="noStrike" kern="1200" cap="none" spc="0" normalizeH="0" baseline="0" noProof="0" dirty="0" smtClean="0">
              <a:ln>
                <a:noFill/>
              </a:ln>
              <a:solidFill>
                <a:schemeClr val="tx1">
                  <a:lumMod val="95000"/>
                  <a:lumOff val="5000"/>
                </a:schemeClr>
              </a:solidFill>
              <a:effectLst/>
              <a:uLnTx/>
              <a:uFillTx/>
              <a:latin typeface="+mj-ea"/>
              <a:ea typeface="+mj-ea"/>
            </a:endParaRPr>
          </a:p>
          <a:p>
            <a:pPr marL="342900" lvl="0" indent="-288000">
              <a:lnSpc>
                <a:spcPct val="150000"/>
              </a:lnSpc>
              <a:spcBef>
                <a:spcPct val="20000"/>
              </a:spcBef>
              <a:buFont typeface="Arial" pitchFamily="34" charset="0"/>
              <a:buChar char="•"/>
              <a:defRPr/>
            </a:pPr>
            <a:r>
              <a:rPr kumimoji="0" lang="zh-CN" altLang="en-US" sz="1400" b="1" i="0" u="none" strike="noStrike" kern="1200" cap="none" spc="0" normalizeH="0" baseline="0" noProof="0" dirty="0" smtClean="0">
                <a:ln>
                  <a:noFill/>
                </a:ln>
                <a:solidFill>
                  <a:schemeClr val="tx1">
                    <a:lumMod val="95000"/>
                    <a:lumOff val="5000"/>
                  </a:schemeClr>
                </a:solidFill>
                <a:effectLst/>
                <a:uLnTx/>
                <a:uFillTx/>
                <a:latin typeface="+mj-ea"/>
                <a:ea typeface="+mj-ea"/>
              </a:rPr>
              <a:t>不是单纯的技术产品</a:t>
            </a:r>
            <a:r>
              <a:rPr lang="en-US" altLang="zh-CN" sz="1400" b="1" dirty="0" smtClean="0">
                <a:solidFill>
                  <a:schemeClr val="tx1">
                    <a:lumMod val="95000"/>
                    <a:lumOff val="5000"/>
                  </a:schemeClr>
                </a:solidFill>
                <a:latin typeface="+mj-ea"/>
                <a:ea typeface="+mj-ea"/>
              </a:rPr>
              <a:t>, </a:t>
            </a:r>
            <a:r>
              <a:rPr lang="zh-CN" altLang="en-US" sz="1400" b="1" dirty="0" smtClean="0">
                <a:solidFill>
                  <a:schemeClr val="tx1">
                    <a:lumMod val="95000"/>
                    <a:lumOff val="5000"/>
                  </a:schemeClr>
                </a:solidFill>
                <a:latin typeface="+mj-ea"/>
                <a:ea typeface="+mj-ea"/>
              </a:rPr>
              <a:t>而是包含了</a:t>
            </a:r>
            <a:r>
              <a:rPr lang="en-US" altLang="zh-CN" sz="1400" b="1" dirty="0">
                <a:solidFill>
                  <a:schemeClr val="tx1">
                    <a:lumMod val="95000"/>
                    <a:lumOff val="5000"/>
                  </a:schemeClr>
                </a:solidFill>
                <a:latin typeface="+mj-ea"/>
              </a:rPr>
              <a:t> </a:t>
            </a:r>
            <a:r>
              <a:rPr lang="en-US" altLang="zh-CN" sz="1400" b="1" dirty="0" smtClean="0">
                <a:solidFill>
                  <a:schemeClr val="tx1">
                    <a:lumMod val="95000"/>
                    <a:lumOff val="5000"/>
                  </a:schemeClr>
                </a:solidFill>
                <a:latin typeface="+mj-ea"/>
              </a:rPr>
              <a:t>AMICELL </a:t>
            </a:r>
            <a:r>
              <a:rPr lang="zh-CN" altLang="en-US" sz="1400" b="1" dirty="0" smtClean="0">
                <a:solidFill>
                  <a:schemeClr val="tx1">
                    <a:lumMod val="95000"/>
                    <a:lumOff val="5000"/>
                  </a:schemeClr>
                </a:solidFill>
                <a:latin typeface="+mj-ea"/>
                <a:ea typeface="+mj-ea"/>
              </a:rPr>
              <a:t>公司的</a:t>
            </a:r>
            <a:r>
              <a:rPr lang="en-US" altLang="zh-CN" sz="1400" b="1" dirty="0" smtClean="0">
                <a:solidFill>
                  <a:schemeClr val="tx1">
                    <a:lumMod val="95000"/>
                    <a:lumOff val="5000"/>
                  </a:schemeClr>
                </a:solidFill>
                <a:latin typeface="+mj-ea"/>
                <a:ea typeface="+mj-ea"/>
              </a:rPr>
              <a:t>”</a:t>
            </a:r>
            <a:r>
              <a:rPr lang="zh-CN" altLang="en-US" sz="1400" b="1" dirty="0" smtClean="0">
                <a:solidFill>
                  <a:srgbClr val="E31BB8"/>
                </a:solidFill>
                <a:latin typeface="+mj-ea"/>
                <a:ea typeface="+mj-ea"/>
              </a:rPr>
              <a:t>匠人精神</a:t>
            </a:r>
            <a:r>
              <a:rPr lang="en-US" altLang="zh-CN" sz="1400" b="1" dirty="0" smtClean="0">
                <a:solidFill>
                  <a:srgbClr val="E31BB8"/>
                </a:solidFill>
                <a:latin typeface="+mj-ea"/>
                <a:ea typeface="+mj-ea"/>
              </a:rPr>
              <a:t>”</a:t>
            </a:r>
          </a:p>
          <a:p>
            <a:pPr marL="342900" lvl="0" indent="-288000">
              <a:lnSpc>
                <a:spcPct val="150000"/>
              </a:lnSpc>
              <a:spcBef>
                <a:spcPct val="20000"/>
              </a:spcBef>
              <a:defRPr/>
            </a:pPr>
            <a:r>
              <a:rPr lang="en-US" altLang="zh-CN" sz="1400" b="1" dirty="0" smtClean="0">
                <a:solidFill>
                  <a:schemeClr val="tx1">
                    <a:lumMod val="95000"/>
                    <a:lumOff val="5000"/>
                  </a:schemeClr>
                </a:solidFill>
                <a:latin typeface="+mj-ea"/>
                <a:ea typeface="+mj-ea"/>
              </a:rPr>
              <a:t>    —</a:t>
            </a:r>
            <a:r>
              <a:rPr lang="zh-CN" altLang="en-US" sz="1400" b="1" dirty="0" smtClean="0">
                <a:solidFill>
                  <a:schemeClr val="tx1">
                    <a:lumMod val="95000"/>
                    <a:lumOff val="5000"/>
                  </a:schemeClr>
                </a:solidFill>
                <a:latin typeface="+mj-ea"/>
                <a:ea typeface="+mj-ea"/>
              </a:rPr>
              <a:t>让顾客能放心使用</a:t>
            </a:r>
            <a:r>
              <a:rPr lang="en-US" altLang="zh-CN" sz="1400" b="1" dirty="0" smtClean="0">
                <a:solidFill>
                  <a:schemeClr val="tx1">
                    <a:lumMod val="95000"/>
                    <a:lumOff val="5000"/>
                  </a:schemeClr>
                </a:solidFill>
                <a:latin typeface="+mj-ea"/>
                <a:ea typeface="+mj-ea"/>
              </a:rPr>
              <a:t>, </a:t>
            </a:r>
            <a:r>
              <a:rPr lang="zh-CN" altLang="en-US" sz="1400" b="1" dirty="0" smtClean="0">
                <a:solidFill>
                  <a:schemeClr val="tx1">
                    <a:lumMod val="95000"/>
                    <a:lumOff val="5000"/>
                  </a:schemeClr>
                </a:solidFill>
                <a:latin typeface="+mj-ea"/>
                <a:ea typeface="+mj-ea"/>
              </a:rPr>
              <a:t>让顾客微笑</a:t>
            </a:r>
            <a:r>
              <a:rPr lang="en-US" altLang="zh-CN" sz="1400" b="1" dirty="0" smtClean="0">
                <a:solidFill>
                  <a:schemeClr val="tx1">
                    <a:lumMod val="95000"/>
                    <a:lumOff val="5000"/>
                  </a:schemeClr>
                </a:solidFill>
                <a:latin typeface="+mj-ea"/>
                <a:ea typeface="+mj-ea"/>
              </a:rPr>
              <a:t>.</a:t>
            </a:r>
          </a:p>
          <a:p>
            <a:pPr marL="342900" lvl="0" indent="-288000">
              <a:lnSpc>
                <a:spcPct val="150000"/>
              </a:lnSpc>
              <a:spcBef>
                <a:spcPct val="20000"/>
              </a:spcBef>
              <a:defRPr/>
            </a:pPr>
            <a:endParaRPr kumimoji="0" lang="en-US" altLang="ko-KR" sz="1400" b="1" i="0" u="none" strike="noStrike" kern="1200" cap="none" spc="0" normalizeH="0" baseline="0" noProof="0" dirty="0" smtClean="0">
              <a:ln>
                <a:noFill/>
              </a:ln>
              <a:solidFill>
                <a:schemeClr val="tx1">
                  <a:lumMod val="95000"/>
                  <a:lumOff val="5000"/>
                </a:schemeClr>
              </a:solidFill>
              <a:effectLst/>
              <a:uLnTx/>
              <a:uFillTx/>
              <a:latin typeface="+mj-ea"/>
              <a:ea typeface="+mj-ea"/>
            </a:endParaRPr>
          </a:p>
          <a:p>
            <a:pPr marL="342900" lvl="0" indent="-288000">
              <a:lnSpc>
                <a:spcPct val="150000"/>
              </a:lnSpc>
              <a:spcBef>
                <a:spcPct val="20000"/>
              </a:spcBef>
              <a:buFont typeface="Arial" pitchFamily="34" charset="0"/>
              <a:buChar char="•"/>
              <a:defRPr/>
            </a:pPr>
            <a:r>
              <a:rPr kumimoji="0" lang="zh-CN" altLang="en-US" sz="1400" b="1" i="0" u="none" strike="noStrike" kern="1200" cap="none" spc="0" normalizeH="0" baseline="0" noProof="0" dirty="0" smtClean="0">
                <a:ln>
                  <a:noFill/>
                </a:ln>
                <a:solidFill>
                  <a:schemeClr val="tx1">
                    <a:lumMod val="95000"/>
                    <a:lumOff val="5000"/>
                  </a:schemeClr>
                </a:solidFill>
                <a:effectLst/>
                <a:uLnTx/>
                <a:uFillTx/>
                <a:latin typeface="+mj-ea"/>
                <a:ea typeface="+mj-ea"/>
              </a:rPr>
              <a:t>精选的原料加上 </a:t>
            </a:r>
            <a:r>
              <a:rPr lang="en-US" altLang="zh-CN" sz="1400" b="1" noProof="0" dirty="0" smtClean="0">
                <a:solidFill>
                  <a:schemeClr val="tx1">
                    <a:lumMod val="95000"/>
                    <a:lumOff val="5000"/>
                  </a:schemeClr>
                </a:solidFill>
                <a:latin typeface="+mj-ea"/>
              </a:rPr>
              <a:t>AMICELL </a:t>
            </a:r>
            <a:r>
              <a:rPr lang="zh-CN" altLang="en-US" sz="1400" b="1" dirty="0" smtClean="0">
                <a:solidFill>
                  <a:schemeClr val="tx1">
                    <a:lumMod val="95000"/>
                    <a:lumOff val="5000"/>
                  </a:schemeClr>
                </a:solidFill>
                <a:latin typeface="+mj-ea"/>
                <a:ea typeface="+mj-ea"/>
              </a:rPr>
              <a:t>公司在生产全过程中使用的</a:t>
            </a:r>
            <a:endParaRPr lang="en-US" altLang="zh-CN" sz="1400" b="1" dirty="0" smtClean="0">
              <a:solidFill>
                <a:schemeClr val="tx1">
                  <a:lumMod val="95000"/>
                  <a:lumOff val="5000"/>
                </a:schemeClr>
              </a:solidFill>
              <a:latin typeface="+mj-ea"/>
              <a:ea typeface="+mj-ea"/>
            </a:endParaRPr>
          </a:p>
          <a:p>
            <a:pPr marL="342900" lvl="0" indent="-288000">
              <a:lnSpc>
                <a:spcPct val="150000"/>
              </a:lnSpc>
              <a:spcBef>
                <a:spcPct val="20000"/>
              </a:spcBef>
              <a:defRPr/>
            </a:pPr>
            <a:r>
              <a:rPr lang="en-US" altLang="zh-CN" sz="1400" b="1" dirty="0" smtClean="0">
                <a:solidFill>
                  <a:srgbClr val="E31BB8"/>
                </a:solidFill>
                <a:latin typeface="+mj-ea"/>
                <a:ea typeface="+mj-ea"/>
              </a:rPr>
              <a:t>    6 free system</a:t>
            </a:r>
            <a:r>
              <a:rPr lang="zh-CN" altLang="en-US" sz="1400" b="1" dirty="0" smtClean="0">
                <a:solidFill>
                  <a:schemeClr val="tx1">
                    <a:lumMod val="95000"/>
                    <a:lumOff val="5000"/>
                  </a:schemeClr>
                </a:solidFill>
                <a:latin typeface="+mj-ea"/>
                <a:ea typeface="+mj-ea"/>
              </a:rPr>
              <a:t>而形成的产品。</a:t>
            </a:r>
            <a:r>
              <a:rPr kumimoji="0" lang="en-US" altLang="ko-KR" sz="1400" b="1" i="0" u="none" strike="noStrike" kern="1200" cap="none" spc="0" normalizeH="0" baseline="0" noProof="0" dirty="0" smtClean="0">
                <a:ln>
                  <a:noFill/>
                </a:ln>
                <a:solidFill>
                  <a:schemeClr val="tx1">
                    <a:lumMod val="95000"/>
                    <a:lumOff val="5000"/>
                  </a:schemeClr>
                </a:solidFill>
                <a:effectLst/>
                <a:uLnTx/>
                <a:uFillTx/>
                <a:latin typeface="+mj-ea"/>
                <a:ea typeface="+mj-ea"/>
              </a:rPr>
              <a:t> </a:t>
            </a:r>
            <a:endParaRPr kumimoji="0" lang="en-US" altLang="ko-KR" sz="1400" b="1" i="0" u="none" strike="noStrike" kern="1200" cap="none" spc="0" normalizeH="0" baseline="0" noProof="0" dirty="0" smtClean="0">
              <a:ln>
                <a:noFill/>
              </a:ln>
              <a:solidFill>
                <a:srgbClr val="E31BB8"/>
              </a:solidFill>
              <a:effectLst/>
              <a:uLnTx/>
              <a:uFillTx/>
              <a:latin typeface="+mj-ea"/>
              <a:ea typeface="+mj-ea"/>
            </a:endParaRPr>
          </a:p>
          <a:p>
            <a:pPr marL="342900" marR="0" lvl="0" indent="-288000" algn="l" defTabSz="914400" rtl="0" eaLnBrk="1" fontAlgn="auto" latinLnBrk="1" hangingPunct="1">
              <a:lnSpc>
                <a:spcPct val="150000"/>
              </a:lnSpc>
              <a:spcBef>
                <a:spcPct val="20000"/>
              </a:spcBef>
              <a:spcAft>
                <a:spcPts val="0"/>
              </a:spcAft>
              <a:buClrTx/>
              <a:buSzTx/>
              <a:buFont typeface="Arial" pitchFamily="34" charset="0"/>
              <a:buNone/>
              <a:tabLst/>
              <a:defRPr/>
            </a:pPr>
            <a:r>
              <a:rPr lang="en-US" altLang="ko-KR" sz="1400" b="1" dirty="0" smtClean="0">
                <a:solidFill>
                  <a:srgbClr val="E31BB8"/>
                </a:solidFill>
                <a:latin typeface="+mj-ea"/>
                <a:ea typeface="+mj-ea"/>
              </a:rPr>
              <a:t>     (</a:t>
            </a:r>
            <a:r>
              <a:rPr lang="zh-CN" altLang="en-US" sz="1400" b="1" dirty="0" smtClean="0">
                <a:solidFill>
                  <a:srgbClr val="E31BB8"/>
                </a:solidFill>
                <a:latin typeface="+mj-ea"/>
                <a:ea typeface="+mj-ea"/>
              </a:rPr>
              <a:t>食物性天然防腐系统</a:t>
            </a:r>
            <a:r>
              <a:rPr lang="en-US" altLang="zh-CN" sz="1400" b="1" dirty="0" smtClean="0">
                <a:solidFill>
                  <a:srgbClr val="E31BB8"/>
                </a:solidFill>
                <a:latin typeface="+mj-ea"/>
                <a:ea typeface="+mj-ea"/>
              </a:rPr>
              <a:t>,, </a:t>
            </a:r>
            <a:r>
              <a:rPr lang="zh-CN" altLang="en-US" sz="1400" b="1" dirty="0" smtClean="0">
                <a:solidFill>
                  <a:srgbClr val="E31BB8"/>
                </a:solidFill>
                <a:latin typeface="+mj-ea"/>
                <a:ea typeface="+mj-ea"/>
              </a:rPr>
              <a:t>天然熏香系统</a:t>
            </a:r>
            <a:r>
              <a:rPr lang="en-US" altLang="zh-CN" sz="1400" b="1" dirty="0" smtClean="0">
                <a:solidFill>
                  <a:srgbClr val="E31BB8"/>
                </a:solidFill>
                <a:latin typeface="+mj-ea"/>
                <a:ea typeface="+mj-ea"/>
              </a:rPr>
              <a:t>,, </a:t>
            </a:r>
            <a:r>
              <a:rPr lang="zh-CN" altLang="en-US" sz="1400" b="1" dirty="0" smtClean="0">
                <a:solidFill>
                  <a:srgbClr val="E31BB8"/>
                </a:solidFill>
                <a:latin typeface="+mj-ea"/>
                <a:ea typeface="+mj-ea"/>
              </a:rPr>
              <a:t>无动物性元</a:t>
            </a:r>
            <a:r>
              <a:rPr lang="en-US" altLang="zh-CN" sz="1400" b="1" dirty="0" smtClean="0">
                <a:solidFill>
                  <a:srgbClr val="E31BB8"/>
                </a:solidFill>
                <a:latin typeface="+mj-ea"/>
                <a:ea typeface="+mj-ea"/>
              </a:rPr>
              <a:t>, </a:t>
            </a:r>
            <a:r>
              <a:rPr lang="zh-CN" altLang="en-US" sz="1400" b="1" dirty="0" smtClean="0">
                <a:solidFill>
                  <a:srgbClr val="E31BB8"/>
                </a:solidFill>
                <a:latin typeface="+mj-ea"/>
                <a:ea typeface="+mj-ea"/>
              </a:rPr>
              <a:t>无</a:t>
            </a:r>
            <a:r>
              <a:rPr lang="en-US" altLang="zh-CN" sz="1400" b="1" dirty="0" err="1" smtClean="0">
                <a:solidFill>
                  <a:srgbClr val="E31BB8"/>
                </a:solidFill>
                <a:latin typeface="+mj-ea"/>
                <a:ea typeface="+mj-ea"/>
              </a:rPr>
              <a:t>benzophenone</a:t>
            </a:r>
            <a:r>
              <a:rPr lang="zh-CN" altLang="en-US" sz="1400" b="1" dirty="0" smtClean="0">
                <a:solidFill>
                  <a:srgbClr val="E31BB8"/>
                </a:solidFill>
                <a:latin typeface="+mj-ea"/>
                <a:ea typeface="+mj-ea"/>
              </a:rPr>
              <a:t>防紫外线，</a:t>
            </a:r>
            <a:endParaRPr lang="en-US" altLang="zh-CN" sz="1400" b="1" dirty="0" smtClean="0">
              <a:solidFill>
                <a:srgbClr val="E31BB8"/>
              </a:solidFill>
              <a:latin typeface="+mj-ea"/>
              <a:ea typeface="+mj-ea"/>
            </a:endParaRPr>
          </a:p>
          <a:p>
            <a:pPr marL="342900" marR="0" lvl="0" indent="-288000" algn="l" defTabSz="914400" rtl="0" eaLnBrk="1" fontAlgn="auto" latinLnBrk="1" hangingPunct="1">
              <a:lnSpc>
                <a:spcPct val="150000"/>
              </a:lnSpc>
              <a:spcBef>
                <a:spcPct val="20000"/>
              </a:spcBef>
              <a:spcAft>
                <a:spcPts val="0"/>
              </a:spcAft>
              <a:buClrTx/>
              <a:buSzTx/>
              <a:buFont typeface="Arial" pitchFamily="34" charset="0"/>
              <a:buNone/>
              <a:tabLst/>
              <a:defRPr/>
            </a:pPr>
            <a:r>
              <a:rPr lang="en-US" altLang="zh-CN" sz="1400" b="1" dirty="0" smtClean="0">
                <a:solidFill>
                  <a:srgbClr val="E31BB8"/>
                </a:solidFill>
                <a:latin typeface="+mj-ea"/>
                <a:ea typeface="+mj-ea"/>
              </a:rPr>
              <a:t>      </a:t>
            </a:r>
            <a:r>
              <a:rPr lang="zh-CN" altLang="en-US" sz="1400" b="1" dirty="0" smtClean="0">
                <a:solidFill>
                  <a:srgbClr val="E31BB8"/>
                </a:solidFill>
                <a:latin typeface="+mj-ea"/>
                <a:ea typeface="+mj-ea"/>
              </a:rPr>
              <a:t>无人工色素，无酒精</a:t>
            </a:r>
            <a:r>
              <a:rPr lang="en-US" altLang="zh-CN" sz="1400" b="1" dirty="0" smtClean="0">
                <a:solidFill>
                  <a:srgbClr val="E31BB8"/>
                </a:solidFill>
                <a:latin typeface="+mj-ea"/>
                <a:ea typeface="+mj-ea"/>
              </a:rPr>
              <a:t>)</a:t>
            </a:r>
            <a:endParaRPr kumimoji="0" lang="en-US" altLang="ko-KR" sz="1400" b="1" i="0" u="none" strike="noStrike" kern="1200" cap="none" spc="0" normalizeH="0" baseline="0" noProof="0" dirty="0" smtClean="0">
              <a:ln>
                <a:noFill/>
              </a:ln>
              <a:solidFill>
                <a:srgbClr val="E31BB8"/>
              </a:solidFill>
              <a:effectLst/>
              <a:uLnTx/>
              <a:uFillTx/>
              <a:latin typeface="+mj-ea"/>
              <a:ea typeface="+mj-ea"/>
            </a:endParaRPr>
          </a:p>
          <a:p>
            <a:pPr marL="342900" marR="0" lvl="0" indent="-288000" algn="l" defTabSz="914400" rtl="0" eaLnBrk="1" fontAlgn="auto" latinLnBrk="1" hangingPunct="1">
              <a:lnSpc>
                <a:spcPct val="150000"/>
              </a:lnSpc>
              <a:spcBef>
                <a:spcPct val="20000"/>
              </a:spcBef>
              <a:spcAft>
                <a:spcPts val="0"/>
              </a:spcAft>
              <a:buClrTx/>
              <a:buSzTx/>
              <a:tabLst/>
              <a:defRPr/>
            </a:pPr>
            <a:endParaRPr kumimoji="0" lang="en-US" altLang="ko-KR" sz="1400" b="0" i="0" u="none" strike="noStrike" kern="1200" cap="none" spc="0" normalizeH="0" baseline="0" noProof="0" dirty="0" smtClean="0">
              <a:ln>
                <a:noFill/>
              </a:ln>
              <a:solidFill>
                <a:schemeClr val="tx1">
                  <a:lumMod val="95000"/>
                  <a:lumOff val="5000"/>
                </a:schemeClr>
              </a:solidFill>
              <a:effectLst/>
              <a:uLnTx/>
              <a:uFillTx/>
              <a:latin typeface="+mj-ea"/>
              <a:ea typeface="+mj-ea"/>
            </a:endParaRPr>
          </a:p>
        </p:txBody>
      </p:sp>
      <p:pic>
        <p:nvPicPr>
          <p:cNvPr id="4" name="Picture 2"/>
          <p:cNvPicPr>
            <a:picLocks noChangeAspect="1" noChangeArrowheads="1"/>
          </p:cNvPicPr>
          <p:nvPr/>
        </p:nvPicPr>
        <p:blipFill>
          <a:blip r:embed="rId3" cstate="print"/>
          <a:srcRect/>
          <a:stretch>
            <a:fillRect/>
          </a:stretch>
        </p:blipFill>
        <p:spPr bwMode="auto">
          <a:xfrm>
            <a:off x="406046" y="476672"/>
            <a:ext cx="3495675" cy="476250"/>
          </a:xfrm>
          <a:prstGeom prst="rect">
            <a:avLst/>
          </a:prstGeom>
          <a:noFill/>
          <a:ln w="9525">
            <a:noFill/>
            <a:miter lim="800000"/>
            <a:headEnd/>
            <a:tailEnd/>
          </a:ln>
        </p:spPr>
      </p:pic>
      <p:sp>
        <p:nvSpPr>
          <p:cNvPr id="6" name="직사각형 5"/>
          <p:cNvSpPr/>
          <p:nvPr/>
        </p:nvSpPr>
        <p:spPr>
          <a:xfrm>
            <a:off x="989394" y="517150"/>
            <a:ext cx="1196161" cy="369332"/>
          </a:xfrm>
          <a:prstGeom prst="rect">
            <a:avLst/>
          </a:prstGeom>
        </p:spPr>
        <p:txBody>
          <a:bodyPr wrap="none">
            <a:spAutoFit/>
          </a:bodyPr>
          <a:lstStyle/>
          <a:p>
            <a:pPr algn="ctr"/>
            <a:r>
              <a:rPr lang="ko-KR" altLang="en-US" b="1" dirty="0" smtClean="0">
                <a:solidFill>
                  <a:schemeClr val="bg1"/>
                </a:solidFill>
                <a:latin typeface="+mn-ea"/>
              </a:rPr>
              <a:t> </a:t>
            </a:r>
            <a:r>
              <a:rPr lang="zh-CN" altLang="en-US" b="1" dirty="0" smtClean="0">
                <a:solidFill>
                  <a:schemeClr val="bg1"/>
                </a:solidFill>
                <a:latin typeface="+mn-ea"/>
              </a:rPr>
              <a:t>开发背景</a:t>
            </a:r>
            <a:endParaRPr lang="ko-KR" altLang="en-US" b="1" dirty="0">
              <a:solidFill>
                <a:schemeClr val="bg1"/>
              </a:solidFill>
              <a:latin typeface="+mn-ea"/>
            </a:endParaRPr>
          </a:p>
        </p:txBody>
      </p:sp>
      <p:pic>
        <p:nvPicPr>
          <p:cNvPr id="7" name="Picture 2"/>
          <p:cNvPicPr>
            <a:picLocks noChangeAspect="1" noChangeArrowheads="1"/>
          </p:cNvPicPr>
          <p:nvPr/>
        </p:nvPicPr>
        <p:blipFill>
          <a:blip r:embed="rId4" cstate="print"/>
          <a:srcRect/>
          <a:stretch>
            <a:fillRect/>
          </a:stretch>
        </p:blipFill>
        <p:spPr bwMode="auto">
          <a:xfrm>
            <a:off x="7236296" y="5013175"/>
            <a:ext cx="1224136" cy="11124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8" name="Picture 170"/>
          <p:cNvPicPr>
            <a:picLocks noChangeAspect="1" noChangeArrowheads="1"/>
          </p:cNvPicPr>
          <p:nvPr/>
        </p:nvPicPr>
        <p:blipFill>
          <a:blip r:embed="rId2" cstate="print"/>
          <a:srcRect/>
          <a:stretch>
            <a:fillRect/>
          </a:stretch>
        </p:blipFill>
        <p:spPr bwMode="auto">
          <a:xfrm>
            <a:off x="9525" y="0"/>
            <a:ext cx="9134475" cy="6915150"/>
          </a:xfrm>
          <a:prstGeom prst="rect">
            <a:avLst/>
          </a:prstGeom>
          <a:noFill/>
          <a:ln w="9525">
            <a:noFill/>
            <a:miter lim="800000"/>
            <a:headEnd/>
            <a:tailEnd/>
          </a:ln>
        </p:spPr>
      </p:pic>
      <p:pic>
        <p:nvPicPr>
          <p:cNvPr id="159" name="Picture 2"/>
          <p:cNvPicPr>
            <a:picLocks noChangeAspect="1" noChangeArrowheads="1"/>
          </p:cNvPicPr>
          <p:nvPr/>
        </p:nvPicPr>
        <p:blipFill>
          <a:blip r:embed="rId3" cstate="print"/>
          <a:srcRect/>
          <a:stretch>
            <a:fillRect/>
          </a:stretch>
        </p:blipFill>
        <p:spPr bwMode="auto">
          <a:xfrm>
            <a:off x="395536" y="548680"/>
            <a:ext cx="3495675" cy="476250"/>
          </a:xfrm>
          <a:prstGeom prst="rect">
            <a:avLst/>
          </a:prstGeom>
          <a:noFill/>
          <a:ln w="9525">
            <a:noFill/>
            <a:miter lim="800000"/>
            <a:headEnd/>
            <a:tailEnd/>
          </a:ln>
        </p:spPr>
      </p:pic>
      <p:sp>
        <p:nvSpPr>
          <p:cNvPr id="160" name="TextBox 159"/>
          <p:cNvSpPr txBox="1"/>
          <p:nvPr/>
        </p:nvSpPr>
        <p:spPr>
          <a:xfrm>
            <a:off x="1043608" y="610178"/>
            <a:ext cx="2664296" cy="369332"/>
          </a:xfrm>
          <a:prstGeom prst="rect">
            <a:avLst/>
          </a:prstGeom>
          <a:noFill/>
        </p:spPr>
        <p:txBody>
          <a:bodyPr wrap="square" rtlCol="0">
            <a:spAutoFit/>
          </a:bodyPr>
          <a:lstStyle/>
          <a:p>
            <a:r>
              <a:rPr lang="zh-CN" altLang="en-US" b="1" dirty="0">
                <a:solidFill>
                  <a:schemeClr val="bg1"/>
                </a:solidFill>
                <a:latin typeface="+mn-ea"/>
              </a:rPr>
              <a:t>产品作</a:t>
            </a:r>
            <a:r>
              <a:rPr lang="zh-CN" altLang="en-US" b="1" dirty="0" smtClean="0">
                <a:solidFill>
                  <a:schemeClr val="bg1"/>
                </a:solidFill>
                <a:latin typeface="+mn-ea"/>
              </a:rPr>
              <a:t>用原理</a:t>
            </a:r>
            <a:endParaRPr lang="ko-KR" altLang="en-US" b="1" dirty="0">
              <a:solidFill>
                <a:schemeClr val="bg1"/>
              </a:solidFill>
              <a:latin typeface="+mn-ea"/>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49" y="1628800"/>
            <a:ext cx="8353425"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425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pic>
        <p:nvPicPr>
          <p:cNvPr id="10242" name="Picture 2"/>
          <p:cNvPicPr>
            <a:picLocks noChangeAspect="1" noChangeArrowheads="1"/>
          </p:cNvPicPr>
          <p:nvPr/>
        </p:nvPicPr>
        <p:blipFill>
          <a:blip r:embed="rId3" cstate="print"/>
          <a:srcRect/>
          <a:stretch>
            <a:fillRect/>
          </a:stretch>
        </p:blipFill>
        <p:spPr bwMode="auto">
          <a:xfrm>
            <a:off x="0" y="0"/>
            <a:ext cx="9163050" cy="6867525"/>
          </a:xfrm>
          <a:prstGeom prst="rect">
            <a:avLst/>
          </a:prstGeom>
          <a:noFill/>
          <a:ln w="9525">
            <a:noFill/>
            <a:miter lim="800000"/>
            <a:headEnd/>
            <a:tailEnd/>
          </a:ln>
        </p:spPr>
      </p:pic>
      <p:sp>
        <p:nvSpPr>
          <p:cNvPr id="4" name="직사각형 3"/>
          <p:cNvSpPr/>
          <p:nvPr/>
        </p:nvSpPr>
        <p:spPr>
          <a:xfrm>
            <a:off x="5416638" y="662728"/>
            <a:ext cx="1338828" cy="369332"/>
          </a:xfrm>
          <a:prstGeom prst="rect">
            <a:avLst/>
          </a:prstGeom>
        </p:spPr>
        <p:txBody>
          <a:bodyPr wrap="none">
            <a:spAutoFit/>
          </a:bodyPr>
          <a:lstStyle/>
          <a:p>
            <a:r>
              <a:rPr lang="zh-CN" altLang="en-US" b="1" dirty="0" smtClean="0">
                <a:solidFill>
                  <a:schemeClr val="bg1"/>
                </a:solidFill>
              </a:rPr>
              <a:t>产品的特征</a:t>
            </a:r>
            <a:endParaRPr lang="en-US" altLang="zh-CN" b="1" dirty="0" smtClean="0">
              <a:solidFill>
                <a:schemeClr val="bg1"/>
              </a:solidFill>
            </a:endParaRPr>
          </a:p>
        </p:txBody>
      </p:sp>
      <p:sp>
        <p:nvSpPr>
          <p:cNvPr id="5" name="직사각형 4"/>
          <p:cNvSpPr/>
          <p:nvPr/>
        </p:nvSpPr>
        <p:spPr>
          <a:xfrm>
            <a:off x="4572000" y="1556792"/>
            <a:ext cx="4860032" cy="4616648"/>
          </a:xfrm>
          <a:prstGeom prst="rect">
            <a:avLst/>
          </a:prstGeom>
        </p:spPr>
        <p:txBody>
          <a:bodyPr wrap="square">
            <a:spAutoFit/>
          </a:bodyPr>
          <a:lstStyle/>
          <a:p>
            <a:r>
              <a:rPr lang="en-US" altLang="ko-KR" sz="1400" b="1" dirty="0" smtClean="0">
                <a:solidFill>
                  <a:schemeClr val="tx1">
                    <a:lumMod val="85000"/>
                    <a:lumOff val="15000"/>
                  </a:schemeClr>
                </a:solidFill>
              </a:rPr>
              <a:t>     1 </a:t>
            </a:r>
            <a:r>
              <a:rPr lang="zh-CN" altLang="en-US" sz="1400" b="1" dirty="0" smtClean="0">
                <a:solidFill>
                  <a:schemeClr val="tx1">
                    <a:lumMod val="85000"/>
                    <a:lumOff val="15000"/>
                  </a:schemeClr>
                </a:solidFill>
              </a:rPr>
              <a:t>使用面膜后完全没有发痒或变红的刺激感，</a:t>
            </a:r>
            <a:endParaRPr lang="en-US" altLang="zh-CN" sz="1400" b="1" dirty="0" smtClean="0">
              <a:solidFill>
                <a:schemeClr val="tx1">
                  <a:lumMod val="85000"/>
                  <a:lumOff val="15000"/>
                </a:schemeClr>
              </a:solidFill>
            </a:endParaRPr>
          </a:p>
          <a:p>
            <a:r>
              <a:rPr lang="zh-CN" altLang="en-US" sz="1400" b="1" dirty="0" smtClean="0">
                <a:solidFill>
                  <a:schemeClr val="tx1">
                    <a:lumMod val="85000"/>
                    <a:lumOff val="15000"/>
                  </a:schemeClr>
                </a:solidFill>
              </a:rPr>
              <a:t>        高保湿，不需要使用别的镇静产品。</a:t>
            </a:r>
            <a:endParaRPr lang="en-US" altLang="zh-CN" sz="1400" b="1" dirty="0" smtClean="0">
              <a:solidFill>
                <a:schemeClr val="tx1">
                  <a:lumMod val="85000"/>
                  <a:lumOff val="15000"/>
                </a:schemeClr>
              </a:solidFill>
            </a:endParaRPr>
          </a:p>
          <a:p>
            <a:endParaRPr lang="en-US" altLang="zh-CN" sz="1400" b="1" dirty="0" smtClean="0">
              <a:solidFill>
                <a:schemeClr val="tx1">
                  <a:lumMod val="85000"/>
                  <a:lumOff val="15000"/>
                </a:schemeClr>
              </a:solidFill>
            </a:endParaRPr>
          </a:p>
          <a:p>
            <a:r>
              <a:rPr lang="en-US" altLang="ko-KR" sz="1400" b="1" dirty="0" smtClean="0">
                <a:solidFill>
                  <a:schemeClr val="tx1">
                    <a:lumMod val="85000"/>
                    <a:lumOff val="15000"/>
                  </a:schemeClr>
                </a:solidFill>
              </a:rPr>
              <a:t>     2 </a:t>
            </a:r>
            <a:r>
              <a:rPr lang="zh-CN" altLang="en-US" sz="1400" b="1" dirty="0" smtClean="0">
                <a:solidFill>
                  <a:schemeClr val="tx1">
                    <a:lumMod val="85000"/>
                    <a:lumOff val="15000"/>
                  </a:schemeClr>
                </a:solidFill>
              </a:rPr>
              <a:t>引入了天然防腐系统，不使用化学性的防腐剂，</a:t>
            </a:r>
            <a:endParaRPr lang="en-US" altLang="zh-CN" sz="1400" b="1" dirty="0" smtClean="0">
              <a:solidFill>
                <a:schemeClr val="tx1">
                  <a:lumMod val="85000"/>
                  <a:lumOff val="15000"/>
                </a:schemeClr>
              </a:solidFill>
            </a:endParaRPr>
          </a:p>
          <a:p>
            <a:r>
              <a:rPr lang="en-US" altLang="zh-CN" sz="1400" b="1" dirty="0" smtClean="0">
                <a:solidFill>
                  <a:schemeClr val="tx1">
                    <a:lumMod val="85000"/>
                    <a:lumOff val="15000"/>
                  </a:schemeClr>
                </a:solidFill>
              </a:rPr>
              <a:t>        </a:t>
            </a:r>
            <a:r>
              <a:rPr lang="zh-CN" altLang="en-US" sz="1400" b="1" dirty="0" smtClean="0">
                <a:solidFill>
                  <a:schemeClr val="tx1">
                    <a:lumMod val="85000"/>
                    <a:lumOff val="15000"/>
                  </a:schemeClr>
                </a:solidFill>
              </a:rPr>
              <a:t>采用精选的原料。</a:t>
            </a:r>
            <a:endParaRPr lang="en-US" altLang="zh-CN" sz="1400" b="1" dirty="0" smtClean="0">
              <a:solidFill>
                <a:schemeClr val="tx1">
                  <a:lumMod val="85000"/>
                  <a:lumOff val="15000"/>
                </a:schemeClr>
              </a:solidFill>
            </a:endParaRPr>
          </a:p>
          <a:p>
            <a:r>
              <a:rPr lang="zh-CN" altLang="en-US" sz="1400" b="1" dirty="0" smtClean="0">
                <a:solidFill>
                  <a:schemeClr val="tx1">
                    <a:lumMod val="85000"/>
                    <a:lumOff val="15000"/>
                  </a:schemeClr>
                </a:solidFill>
              </a:rPr>
              <a:t>      （食物性天然防腐系统，天然熏香系统，</a:t>
            </a:r>
            <a:endParaRPr lang="en-US" altLang="zh-CN" sz="1400" b="1" dirty="0" smtClean="0">
              <a:solidFill>
                <a:schemeClr val="tx1">
                  <a:lumMod val="85000"/>
                  <a:lumOff val="15000"/>
                </a:schemeClr>
              </a:solidFill>
            </a:endParaRPr>
          </a:p>
          <a:p>
            <a:r>
              <a:rPr lang="en-US" altLang="zh-CN" sz="1400" b="1" dirty="0" smtClean="0">
                <a:solidFill>
                  <a:schemeClr val="tx1">
                    <a:lumMod val="85000"/>
                    <a:lumOff val="15000"/>
                  </a:schemeClr>
                </a:solidFill>
              </a:rPr>
              <a:t>        </a:t>
            </a:r>
            <a:r>
              <a:rPr lang="zh-CN" altLang="en-US" sz="1400" b="1" dirty="0" smtClean="0">
                <a:solidFill>
                  <a:schemeClr val="tx1">
                    <a:lumMod val="85000"/>
                    <a:lumOff val="15000"/>
                  </a:schemeClr>
                </a:solidFill>
              </a:rPr>
              <a:t>无动物性原料，无</a:t>
            </a:r>
            <a:r>
              <a:rPr lang="en-US" altLang="zh-CN" sz="1400" b="1" dirty="0" err="1" smtClean="0">
                <a:solidFill>
                  <a:schemeClr val="tx1">
                    <a:lumMod val="85000"/>
                    <a:lumOff val="15000"/>
                  </a:schemeClr>
                </a:solidFill>
                <a:latin typeface="맑은 고딕" pitchFamily="50" charset="-127"/>
                <a:ea typeface="맑은 고딕" pitchFamily="50" charset="-127"/>
              </a:rPr>
              <a:t>Benzophenone</a:t>
            </a:r>
            <a:r>
              <a:rPr lang="en-US" altLang="zh-CN" sz="1400" b="1" dirty="0" smtClean="0">
                <a:solidFill>
                  <a:schemeClr val="tx1">
                    <a:lumMod val="85000"/>
                    <a:lumOff val="15000"/>
                  </a:schemeClr>
                </a:solidFill>
                <a:latin typeface="맑은 고딕" pitchFamily="50" charset="-127"/>
                <a:ea typeface="맑은 고딕" pitchFamily="50" charset="-127"/>
              </a:rPr>
              <a:t> </a:t>
            </a:r>
            <a:r>
              <a:rPr lang="zh-CN" altLang="en-US" sz="1400" b="1" dirty="0" smtClean="0">
                <a:solidFill>
                  <a:schemeClr val="tx1">
                    <a:lumMod val="85000"/>
                    <a:lumOff val="15000"/>
                  </a:schemeClr>
                </a:solidFill>
                <a:latin typeface="맑은 고딕" pitchFamily="50" charset="-127"/>
                <a:ea typeface="맑은 고딕" pitchFamily="50" charset="-127"/>
              </a:rPr>
              <a:t>防紫外线，  </a:t>
            </a:r>
            <a:endParaRPr lang="en-US" altLang="zh-CN" sz="1400" b="1" dirty="0" smtClean="0">
              <a:solidFill>
                <a:schemeClr val="tx1">
                  <a:lumMod val="85000"/>
                  <a:lumOff val="15000"/>
                </a:schemeClr>
              </a:solidFill>
              <a:latin typeface="맑은 고딕" pitchFamily="50" charset="-127"/>
              <a:ea typeface="맑은 고딕" pitchFamily="50" charset="-127"/>
            </a:endParaRPr>
          </a:p>
          <a:p>
            <a:r>
              <a:rPr lang="en-US" altLang="zh-CN" sz="1400" b="1" dirty="0" smtClean="0">
                <a:solidFill>
                  <a:schemeClr val="tx1">
                    <a:lumMod val="85000"/>
                    <a:lumOff val="15000"/>
                  </a:schemeClr>
                </a:solidFill>
                <a:latin typeface="맑은 고딕" pitchFamily="50" charset="-127"/>
                <a:ea typeface="맑은 고딕" pitchFamily="50" charset="-127"/>
              </a:rPr>
              <a:t>        </a:t>
            </a:r>
            <a:r>
              <a:rPr lang="zh-CN" altLang="en-US" sz="1400" b="1" dirty="0" smtClean="0">
                <a:solidFill>
                  <a:schemeClr val="tx1">
                    <a:lumMod val="85000"/>
                    <a:lumOff val="15000"/>
                  </a:schemeClr>
                </a:solidFill>
                <a:latin typeface="맑은 고딕" pitchFamily="50" charset="-127"/>
                <a:ea typeface="맑은 고딕" pitchFamily="50" charset="-127"/>
              </a:rPr>
              <a:t>无人工色素，无酒精</a:t>
            </a:r>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pPr lvl="6"/>
            <a:r>
              <a:rPr lang="zh-CN" altLang="en-US" sz="1400" b="1" dirty="0" smtClean="0">
                <a:solidFill>
                  <a:schemeClr val="tx1">
                    <a:lumMod val="85000"/>
                    <a:lumOff val="15000"/>
                  </a:schemeClr>
                </a:solidFill>
                <a:latin typeface="맑은 고딕" pitchFamily="50" charset="-127"/>
                <a:ea typeface="맑은 고딕" pitchFamily="50" charset="-127"/>
              </a:rPr>
              <a:t>合成防腐剂</a:t>
            </a:r>
            <a:endParaRPr lang="en-US" altLang="zh-CN" sz="1400" b="1" dirty="0" smtClean="0">
              <a:solidFill>
                <a:schemeClr val="tx1">
                  <a:lumMod val="85000"/>
                  <a:lumOff val="15000"/>
                </a:schemeClr>
              </a:solidFill>
              <a:latin typeface="맑은 고딕" pitchFamily="50" charset="-127"/>
              <a:ea typeface="맑은 고딕" pitchFamily="50" charset="-127"/>
            </a:endParaRPr>
          </a:p>
          <a:p>
            <a:pPr lvl="6"/>
            <a:r>
              <a:rPr lang="zh-CN" altLang="en-US" sz="1400" b="1" dirty="0" smtClean="0">
                <a:solidFill>
                  <a:schemeClr val="tx1">
                    <a:lumMod val="85000"/>
                    <a:lumOff val="15000"/>
                  </a:schemeClr>
                </a:solidFill>
                <a:latin typeface="맑은 고딕" pitchFamily="50" charset="-127"/>
                <a:ea typeface="맑은 고딕" pitchFamily="50" charset="-127"/>
              </a:rPr>
              <a:t>矿物性油</a:t>
            </a:r>
            <a:endParaRPr lang="en-US" altLang="zh-CN" sz="1400" b="1" dirty="0" smtClean="0">
              <a:solidFill>
                <a:schemeClr val="tx1">
                  <a:lumMod val="85000"/>
                  <a:lumOff val="15000"/>
                </a:schemeClr>
              </a:solidFill>
              <a:latin typeface="맑은 고딕" pitchFamily="50" charset="-127"/>
              <a:ea typeface="맑은 고딕" pitchFamily="50" charset="-127"/>
            </a:endParaRPr>
          </a:p>
          <a:p>
            <a:pPr lvl="6"/>
            <a:r>
              <a:rPr lang="zh-CN" altLang="en-US" sz="1400" b="1" dirty="0" smtClean="0">
                <a:solidFill>
                  <a:schemeClr val="tx1">
                    <a:lumMod val="85000"/>
                    <a:lumOff val="15000"/>
                  </a:schemeClr>
                </a:solidFill>
                <a:latin typeface="맑은 고딕" pitchFamily="50" charset="-127"/>
                <a:ea typeface="맑은 고딕" pitchFamily="50" charset="-127"/>
              </a:rPr>
              <a:t>酒精</a:t>
            </a:r>
            <a:endParaRPr lang="en-US" altLang="zh-CN" sz="1400" b="1" dirty="0" smtClean="0">
              <a:solidFill>
                <a:schemeClr val="tx1">
                  <a:lumMod val="85000"/>
                  <a:lumOff val="15000"/>
                </a:schemeClr>
              </a:solidFill>
              <a:latin typeface="맑은 고딕" pitchFamily="50" charset="-127"/>
              <a:ea typeface="맑은 고딕" pitchFamily="50" charset="-127"/>
            </a:endParaRPr>
          </a:p>
          <a:p>
            <a:pPr lvl="6"/>
            <a:r>
              <a:rPr lang="zh-CN" altLang="en-US" sz="1400" b="1" dirty="0" smtClean="0">
                <a:solidFill>
                  <a:schemeClr val="tx1">
                    <a:lumMod val="85000"/>
                    <a:lumOff val="15000"/>
                  </a:schemeClr>
                </a:solidFill>
                <a:latin typeface="맑은 고딕" pitchFamily="50" charset="-127"/>
                <a:ea typeface="맑은 고딕" pitchFamily="50" charset="-127"/>
              </a:rPr>
              <a:t>人工色素</a:t>
            </a:r>
            <a:endParaRPr lang="en-US" altLang="zh-CN" sz="1400" b="1" dirty="0" smtClean="0">
              <a:solidFill>
                <a:schemeClr val="tx1">
                  <a:lumMod val="85000"/>
                  <a:lumOff val="15000"/>
                </a:schemeClr>
              </a:solidFill>
              <a:latin typeface="맑은 고딕" pitchFamily="50" charset="-127"/>
              <a:ea typeface="맑은 고딕" pitchFamily="50" charset="-127"/>
            </a:endParaRPr>
          </a:p>
          <a:p>
            <a:pPr lvl="6"/>
            <a:r>
              <a:rPr lang="zh-CN" altLang="en-US" sz="1400" b="1" dirty="0" smtClean="0">
                <a:solidFill>
                  <a:schemeClr val="tx1">
                    <a:lumMod val="85000"/>
                    <a:lumOff val="15000"/>
                  </a:schemeClr>
                </a:solidFill>
                <a:latin typeface="맑은 고딕" pitchFamily="50" charset="-127"/>
                <a:ea typeface="맑은 고딕" pitchFamily="50" charset="-127"/>
              </a:rPr>
              <a:t>人工香料</a:t>
            </a:r>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en-US" altLang="zh-CN" sz="1400" b="1" dirty="0" smtClean="0">
              <a:solidFill>
                <a:schemeClr val="tx1">
                  <a:lumMod val="85000"/>
                  <a:lumOff val="15000"/>
                </a:schemeClr>
              </a:solidFill>
              <a:latin typeface="맑은 고딕" pitchFamily="50" charset="-127"/>
              <a:ea typeface="맑은 고딕" pitchFamily="50" charset="-127"/>
            </a:endParaRPr>
          </a:p>
          <a:p>
            <a:r>
              <a:rPr lang="en-US" altLang="zh-CN" sz="1400" b="1" dirty="0" smtClean="0">
                <a:solidFill>
                  <a:schemeClr val="tx1">
                    <a:lumMod val="85000"/>
                    <a:lumOff val="15000"/>
                  </a:schemeClr>
                </a:solidFill>
                <a:latin typeface="맑은 고딕" pitchFamily="50" charset="-127"/>
                <a:ea typeface="맑은 고딕" pitchFamily="50" charset="-127"/>
              </a:rPr>
              <a:t>    3 </a:t>
            </a:r>
            <a:r>
              <a:rPr lang="zh-CN" altLang="en-US" sz="1400" b="1" dirty="0" smtClean="0">
                <a:solidFill>
                  <a:schemeClr val="tx1">
                    <a:lumMod val="85000"/>
                    <a:lumOff val="15000"/>
                  </a:schemeClr>
                </a:solidFill>
                <a:latin typeface="맑은 고딕" pitchFamily="50" charset="-127"/>
                <a:ea typeface="맑은 고딕" pitchFamily="50" charset="-127"/>
              </a:rPr>
              <a:t>使用十分方便，只要一次就有明显效果的安全产品。</a:t>
            </a:r>
            <a:endParaRPr lang="en-US" altLang="zh-CN" sz="1400" b="1" dirty="0" smtClean="0">
              <a:solidFill>
                <a:schemeClr val="tx1">
                  <a:lumMod val="85000"/>
                  <a:lumOff val="15000"/>
                </a:schemeClr>
              </a:solidFill>
              <a:latin typeface="맑은 고딕" pitchFamily="50" charset="-127"/>
              <a:ea typeface="맑은 고딕" pitchFamily="50" charset="-127"/>
            </a:endParaRPr>
          </a:p>
          <a:p>
            <a:endParaRPr lang="ko-KR" altLang="en-US" sz="1400" b="1" dirty="0">
              <a:solidFill>
                <a:schemeClr val="tx1">
                  <a:lumMod val="85000"/>
                  <a:lumOff val="15000"/>
                </a:schemeClr>
              </a:solidFill>
            </a:endParaRPr>
          </a:p>
        </p:txBody>
      </p:sp>
      <p:pic>
        <p:nvPicPr>
          <p:cNvPr id="10243" name="Picture 3"/>
          <p:cNvPicPr>
            <a:picLocks noChangeAspect="1" noChangeArrowheads="1"/>
          </p:cNvPicPr>
          <p:nvPr/>
        </p:nvPicPr>
        <p:blipFill>
          <a:blip r:embed="rId4" cstate="print"/>
          <a:srcRect/>
          <a:stretch>
            <a:fillRect/>
          </a:stretch>
        </p:blipFill>
        <p:spPr bwMode="auto">
          <a:xfrm>
            <a:off x="5364088" y="4005064"/>
            <a:ext cx="1457325" cy="1143000"/>
          </a:xfrm>
          <a:prstGeom prst="rect">
            <a:avLst/>
          </a:prstGeom>
          <a:noFill/>
          <a:ln w="9525">
            <a:noFill/>
            <a:miter lim="800000"/>
            <a:headEnd/>
            <a:tailEnd/>
          </a:ln>
        </p:spPr>
      </p:pic>
      <p:cxnSp>
        <p:nvCxnSpPr>
          <p:cNvPr id="9" name="직선 연결선 8"/>
          <p:cNvCxnSpPr/>
          <p:nvPr/>
        </p:nvCxnSpPr>
        <p:spPr>
          <a:xfrm>
            <a:off x="7383486" y="4005064"/>
            <a:ext cx="936104" cy="108012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flipH="1">
            <a:off x="7454240" y="3979791"/>
            <a:ext cx="792088" cy="1152128"/>
          </a:xfrm>
          <a:prstGeom prst="line">
            <a:avLst/>
          </a:prstGeom>
          <a:ln w="34925" cmpd="sng">
            <a:solidFill>
              <a:schemeClr val="bg2">
                <a:lumMod val="50000"/>
                <a:alpha val="84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8" name="Picture 170"/>
          <p:cNvPicPr>
            <a:picLocks noChangeAspect="1" noChangeArrowheads="1"/>
          </p:cNvPicPr>
          <p:nvPr/>
        </p:nvPicPr>
        <p:blipFill>
          <a:blip r:embed="rId2" cstate="print"/>
          <a:srcRect/>
          <a:stretch>
            <a:fillRect/>
          </a:stretch>
        </p:blipFill>
        <p:spPr bwMode="auto">
          <a:xfrm>
            <a:off x="9525" y="0"/>
            <a:ext cx="9134475" cy="6915150"/>
          </a:xfrm>
          <a:prstGeom prst="rect">
            <a:avLst/>
          </a:prstGeom>
          <a:noFill/>
          <a:ln w="9525">
            <a:noFill/>
            <a:miter lim="800000"/>
            <a:headEnd/>
            <a:tailEnd/>
          </a:ln>
        </p:spPr>
      </p:pic>
      <p:sp>
        <p:nvSpPr>
          <p:cNvPr id="2" name="Rectangle 3"/>
          <p:cNvSpPr txBox="1">
            <a:spLocks noChangeArrowheads="1"/>
          </p:cNvSpPr>
          <p:nvPr/>
        </p:nvSpPr>
        <p:spPr>
          <a:xfrm>
            <a:off x="1071538" y="1500174"/>
            <a:ext cx="6840760" cy="2880320"/>
          </a:xfrm>
          <a:prstGeom prst="rect">
            <a:avLst/>
          </a:prstGeom>
        </p:spPr>
        <p:txBody>
          <a:bodyPr/>
          <a:lstStyle/>
          <a:p>
            <a:pPr marL="342900" marR="0" lvl="0" indent="-342900" algn="l" defTabSz="914400" rtl="0" eaLnBrk="1" fontAlgn="auto" latinLnBrk="1" hangingPunct="1">
              <a:lnSpc>
                <a:spcPct val="100000"/>
              </a:lnSpc>
              <a:spcBef>
                <a:spcPct val="20000"/>
              </a:spcBef>
              <a:spcAft>
                <a:spcPts val="0"/>
              </a:spcAft>
              <a:buClrTx/>
              <a:buSzTx/>
              <a:tabLst/>
              <a:defRPr/>
            </a:pPr>
            <a:r>
              <a:rPr kumimoji="0" lang="ko-KR" altLang="en-US" sz="1400" b="1" i="0" u="none" strike="noStrike" kern="1200" cap="none" spc="0" normalizeH="0" baseline="0" noProof="0" dirty="0" smtClean="0">
                <a:ln>
                  <a:noFill/>
                </a:ln>
                <a:solidFill>
                  <a:schemeClr val="accent6">
                    <a:lumMod val="75000"/>
                  </a:schemeClr>
                </a:solidFill>
                <a:effectLst/>
                <a:uLnTx/>
                <a:uFillTx/>
                <a:latin typeface="맑은 고딕" pitchFamily="50" charset="-127"/>
                <a:ea typeface="맑은 고딕" pitchFamily="50" charset="-127"/>
                <a:cs typeface="+mn-cs"/>
              </a:rPr>
              <a:t> </a:t>
            </a:r>
            <a:r>
              <a:rPr kumimoji="0" lang="zh-CN" altLang="en-US" sz="1600" b="1" i="0" u="none" strike="noStrike" kern="1200" cap="none" spc="0" normalizeH="0" baseline="0" noProof="0" dirty="0" smtClean="0">
                <a:ln>
                  <a:noFill/>
                </a:ln>
                <a:solidFill>
                  <a:schemeClr val="accent6">
                    <a:lumMod val="75000"/>
                  </a:schemeClr>
                </a:solidFill>
                <a:effectLst/>
                <a:uLnTx/>
                <a:uFillTx/>
                <a:latin typeface="맑은 고딕" pitchFamily="50" charset="-127"/>
                <a:ea typeface="맑은 고딕" pitchFamily="50" charset="-127"/>
                <a:cs typeface="+mn-cs"/>
              </a:rPr>
              <a:t>简便性</a:t>
            </a:r>
            <a:endParaRPr kumimoji="0" lang="en-US" altLang="ko-KR" sz="1600" b="1" i="0" u="none" strike="noStrike" kern="1200" cap="none" spc="0" normalizeH="0" baseline="0" noProof="0" dirty="0" smtClean="0">
              <a:ln>
                <a:noFill/>
              </a:ln>
              <a:solidFill>
                <a:schemeClr val="accent6">
                  <a:lumMod val="75000"/>
                </a:schemeClr>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tabLst/>
              <a:defRPr/>
            </a:pPr>
            <a:r>
              <a:rPr lang="en-US" altLang="ko-KR" sz="1400" b="1" noProof="0" dirty="0" smtClean="0">
                <a:latin typeface="맑은 고딕" pitchFamily="50" charset="-127"/>
                <a:ea typeface="맑은 고딕" pitchFamily="50" charset="-127"/>
              </a:rPr>
              <a:t> - </a:t>
            </a:r>
            <a:r>
              <a:rPr lang="zh-CN" altLang="en-US" sz="1400" b="1" dirty="0" smtClean="0">
                <a:latin typeface="맑은 고딕" pitchFamily="50" charset="-127"/>
                <a:ea typeface="맑은 고딕" pitchFamily="50" charset="-127"/>
              </a:rPr>
              <a:t>使用一次性塑料容器包装，放在手提袋里， 不管何时何地都可以使用。</a:t>
            </a:r>
            <a:endParaRPr lang="en-US" altLang="zh-CN"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r>
              <a:rPr lang="en-US" altLang="zh-CN" sz="1400" b="1" dirty="0" smtClean="0">
                <a:latin typeface="맑은 고딕" pitchFamily="50" charset="-127"/>
                <a:ea typeface="맑은 고딕" pitchFamily="50" charset="-127"/>
              </a:rPr>
              <a:t>  </a:t>
            </a:r>
            <a:r>
              <a:rPr lang="zh-CN" altLang="en-US" sz="1400" b="1" dirty="0" smtClean="0">
                <a:latin typeface="맑은 고딕" pitchFamily="50" charset="-127"/>
                <a:ea typeface="맑은 고딕" pitchFamily="50" charset="-127"/>
              </a:rPr>
              <a:t>（桑拿房，旅行时也可以方便地使用）</a:t>
            </a:r>
            <a:endParaRPr lang="en-US" altLang="ko-KR"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r>
              <a:rPr lang="en-US" altLang="ko-KR" sz="1400" b="1" dirty="0" smtClean="0">
                <a:latin typeface="맑은 고딕" pitchFamily="50" charset="-127"/>
                <a:ea typeface="맑은 고딕" pitchFamily="50" charset="-127"/>
              </a:rPr>
              <a:t> - </a:t>
            </a:r>
            <a:r>
              <a:rPr lang="zh-CN" altLang="en-US" sz="1400" b="1" dirty="0" smtClean="0">
                <a:latin typeface="맑은 고딕" pitchFamily="50" charset="-127"/>
                <a:ea typeface="맑은 고딕" pitchFamily="50" charset="-127"/>
              </a:rPr>
              <a:t>无需帮助，自己一个人也可以使用</a:t>
            </a:r>
            <a:endParaRPr lang="en-US" altLang="zh-CN"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endPar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tabLst/>
              <a:defRPr/>
            </a:pPr>
            <a:r>
              <a:rPr lang="zh-CN" altLang="en-US" sz="1600" b="1" dirty="0" smtClean="0">
                <a:solidFill>
                  <a:schemeClr val="accent6">
                    <a:lumMod val="75000"/>
                  </a:schemeClr>
                </a:solidFill>
                <a:latin typeface="맑은 고딕" pitchFamily="50" charset="-127"/>
                <a:ea typeface="맑은 고딕" pitchFamily="50" charset="-127"/>
              </a:rPr>
              <a:t>安全性</a:t>
            </a:r>
            <a:endParaRPr lang="en-US" altLang="ko-KR" sz="1600" b="1" dirty="0" smtClean="0">
              <a:solidFill>
                <a:schemeClr val="accent6">
                  <a:lumMod val="75000"/>
                </a:schemeClr>
              </a:solidFill>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r>
              <a:rPr lang="en-US" altLang="ko-KR" sz="1400" b="1" dirty="0" smtClean="0">
                <a:latin typeface="맑은 고딕" pitchFamily="50" charset="-127"/>
                <a:ea typeface="맑은 고딕" pitchFamily="50" charset="-127"/>
              </a:rPr>
              <a:t> - </a:t>
            </a:r>
            <a:r>
              <a:rPr lang="zh-CN" altLang="en-US" sz="1400" b="1" dirty="0" smtClean="0">
                <a:latin typeface="맑은 고딕" pitchFamily="50" charset="-127"/>
                <a:ea typeface="맑은 고딕" pitchFamily="50" charset="-127"/>
              </a:rPr>
              <a:t>使用刺激完美复合组合物质，达到刺激最小化</a:t>
            </a:r>
            <a:endParaRPr lang="en-US" altLang="ko-KR"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endParaRPr lang="en-US" altLang="ko-KR"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r>
              <a:rPr kumimoji="0" lang="zh-CN" altLang="en-US" sz="1600" b="1" i="0" u="none" strike="noStrike" kern="1200" cap="none" spc="0" normalizeH="0" baseline="0" noProof="0" dirty="0" smtClean="0">
                <a:ln>
                  <a:noFill/>
                </a:ln>
                <a:solidFill>
                  <a:schemeClr val="accent6">
                    <a:lumMod val="75000"/>
                  </a:schemeClr>
                </a:solidFill>
                <a:effectLst/>
                <a:uLnTx/>
                <a:uFillTx/>
                <a:latin typeface="맑은 고딕" pitchFamily="50" charset="-127"/>
                <a:ea typeface="맑은 고딕" pitchFamily="50" charset="-127"/>
                <a:cs typeface="+mn-cs"/>
              </a:rPr>
              <a:t>便利性</a:t>
            </a:r>
            <a:endParaRPr kumimoji="0" lang="en-US" altLang="ko-KR" sz="1600" b="1" i="0" u="none" strike="noStrike" kern="1200" cap="none" spc="0" normalizeH="0" baseline="0" noProof="0" dirty="0" smtClean="0">
              <a:ln>
                <a:noFill/>
              </a:ln>
              <a:solidFill>
                <a:schemeClr val="accent6">
                  <a:lumMod val="75000"/>
                </a:schemeClr>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tabLst/>
              <a:defRPr/>
            </a:pPr>
            <a:r>
              <a:rPr kumimoji="0" lang="ko-KR" altLang="en-US"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rPr>
              <a:t> </a:t>
            </a:r>
            <a:r>
              <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rPr>
              <a:t>- </a:t>
            </a:r>
            <a:r>
              <a:rPr kumimoji="0" lang="zh-CN" altLang="en-US"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rPr>
              <a:t>不需要另外的机能基础产品，只要面膜就可以一次性解决除皱，美白，再生，营养，保湿和深层护理效果</a:t>
            </a:r>
            <a:endParaRPr kumimoji="0" lang="en-US" altLang="zh-CN"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tabLst/>
              <a:defRPr/>
            </a:pPr>
            <a:endPar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tabLst/>
              <a:defRPr/>
            </a:pPr>
            <a:r>
              <a:rPr lang="zh-CN" altLang="en-US" sz="1600" b="1" dirty="0" smtClean="0">
                <a:solidFill>
                  <a:schemeClr val="accent6">
                    <a:lumMod val="75000"/>
                  </a:schemeClr>
                </a:solidFill>
                <a:latin typeface="맑은 고딕" pitchFamily="50" charset="-127"/>
                <a:ea typeface="맑은 고딕" pitchFamily="50" charset="-127"/>
              </a:rPr>
              <a:t>迅速性</a:t>
            </a:r>
            <a:endParaRPr lang="en-US" altLang="ko-KR" sz="1600" b="1" dirty="0" smtClean="0">
              <a:solidFill>
                <a:schemeClr val="accent6">
                  <a:lumMod val="75000"/>
                </a:schemeClr>
              </a:solidFill>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r>
              <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rPr>
              <a:t> - </a:t>
            </a:r>
            <a:r>
              <a:rPr lang="zh-CN" altLang="en-US" sz="1400" b="1" dirty="0" smtClean="0">
                <a:solidFill>
                  <a:schemeClr val="tx1">
                    <a:lumMod val="85000"/>
                    <a:lumOff val="15000"/>
                  </a:schemeClr>
                </a:solidFill>
                <a:latin typeface="맑은 고딕" pitchFamily="50" charset="-127"/>
                <a:ea typeface="맑은 고딕" pitchFamily="50" charset="-127"/>
              </a:rPr>
              <a:t>贴上面膜</a:t>
            </a:r>
            <a:r>
              <a:rPr lang="en-US" altLang="zh-CN" sz="1400" b="1" dirty="0" smtClean="0">
                <a:solidFill>
                  <a:schemeClr val="tx1">
                    <a:lumMod val="85000"/>
                    <a:lumOff val="15000"/>
                  </a:schemeClr>
                </a:solidFill>
                <a:latin typeface="맑은 고딕" pitchFamily="50" charset="-127"/>
                <a:ea typeface="맑은 고딕" pitchFamily="50" charset="-127"/>
              </a:rPr>
              <a:t>3</a:t>
            </a:r>
            <a:r>
              <a:rPr lang="zh-CN" altLang="en-US" sz="1400" b="1" dirty="0" smtClean="0">
                <a:solidFill>
                  <a:schemeClr val="tx1">
                    <a:lumMod val="85000"/>
                    <a:lumOff val="15000"/>
                  </a:schemeClr>
                </a:solidFill>
                <a:latin typeface="맑은 고딕" pitchFamily="50" charset="-127"/>
                <a:ea typeface="맑은 고딕" pitchFamily="50" charset="-127"/>
              </a:rPr>
              <a:t>分钟以后就出现拉伸效果，</a:t>
            </a:r>
            <a:r>
              <a:rPr lang="en-US" altLang="zh-CN" sz="1400" b="1" dirty="0" smtClean="0">
                <a:solidFill>
                  <a:schemeClr val="tx1">
                    <a:lumMod val="85000"/>
                    <a:lumOff val="15000"/>
                  </a:schemeClr>
                </a:solidFill>
                <a:latin typeface="맑은 고딕" pitchFamily="50" charset="-127"/>
                <a:ea typeface="맑은 고딕" pitchFamily="50" charset="-127"/>
              </a:rPr>
              <a:t>15</a:t>
            </a:r>
            <a:r>
              <a:rPr lang="zh-CN" altLang="en-US" sz="1400" b="1" dirty="0" smtClean="0">
                <a:solidFill>
                  <a:schemeClr val="tx1">
                    <a:lumMod val="85000"/>
                    <a:lumOff val="15000"/>
                  </a:schemeClr>
                </a:solidFill>
                <a:latin typeface="맑은 고딕" pitchFamily="50" charset="-127"/>
                <a:ea typeface="맑은 고딕" pitchFamily="50" charset="-127"/>
              </a:rPr>
              <a:t>分钟左右的效果都会出现</a:t>
            </a:r>
            <a:endParaRPr lang="en-US" altLang="zh-CN" sz="1400" b="1" dirty="0" smtClean="0">
              <a:solidFill>
                <a:schemeClr val="tx1">
                  <a:lumMod val="85000"/>
                  <a:lumOff val="15000"/>
                </a:schemeClr>
              </a:solidFill>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endParaRPr lang="en-US" altLang="ko-KR" sz="1400" b="1" dirty="0" smtClean="0">
              <a:solidFill>
                <a:schemeClr val="tx1">
                  <a:lumMod val="85000"/>
                  <a:lumOff val="15000"/>
                </a:schemeClr>
              </a:solidFill>
              <a:latin typeface="맑은 고딕" pitchFamily="50" charset="-127"/>
              <a:ea typeface="맑은 고딕" pitchFamily="50" charset="-127"/>
            </a:endParaRPr>
          </a:p>
          <a:p>
            <a:pPr marL="342900" lvl="0" indent="-342900">
              <a:spcBef>
                <a:spcPct val="20000"/>
              </a:spcBef>
              <a:defRPr/>
            </a:pPr>
            <a:r>
              <a:rPr lang="zh-CN" altLang="en-US" sz="1600" b="1" dirty="0" smtClean="0">
                <a:solidFill>
                  <a:schemeClr val="accent6">
                    <a:lumMod val="75000"/>
                  </a:schemeClr>
                </a:solidFill>
                <a:latin typeface="맑은 고딕" pitchFamily="50" charset="-127"/>
                <a:ea typeface="맑은 고딕" pitchFamily="50" charset="-127"/>
              </a:rPr>
              <a:t>专门性</a:t>
            </a:r>
            <a:endParaRPr lang="en-US" altLang="ko-KR" sz="1600" b="1" dirty="0" smtClean="0">
              <a:solidFill>
                <a:schemeClr val="accent6">
                  <a:lumMod val="75000"/>
                </a:schemeClr>
              </a:solidFill>
              <a:latin typeface="맑은 고딕" pitchFamily="50" charset="-127"/>
              <a:ea typeface="맑은 고딕" pitchFamily="50" charset="-127"/>
            </a:endParaRPr>
          </a:p>
          <a:p>
            <a:pPr marL="342900" lvl="0" indent="-342900">
              <a:spcBef>
                <a:spcPct val="20000"/>
              </a:spcBef>
              <a:defRPr/>
            </a:pPr>
            <a:r>
              <a:rPr lang="en-US" altLang="ko-KR" sz="1400" b="1" dirty="0" smtClean="0">
                <a:latin typeface="맑은 고딕" pitchFamily="50" charset="-127"/>
                <a:ea typeface="맑은 고딕" pitchFamily="50" charset="-127"/>
              </a:rPr>
              <a:t> - </a:t>
            </a:r>
            <a:r>
              <a:rPr lang="zh-CN" altLang="en-US" sz="1400" b="1" dirty="0" smtClean="0">
                <a:latin typeface="맑은 고딕" pitchFamily="50" charset="-127"/>
                <a:ea typeface="맑은 고딕" pitchFamily="50" charset="-127"/>
              </a:rPr>
              <a:t>效果就像受到专门的管理一样，坚持使用时会有明显的皮肤变化</a:t>
            </a:r>
            <a:endParaRPr lang="en-US" altLang="ko-KR" sz="1400" b="1" dirty="0" smtClean="0">
              <a:latin typeface="맑은 고딕" pitchFamily="50" charset="-127"/>
              <a:ea typeface="맑은 고딕" pitchFamily="50" charset="-127"/>
            </a:endParaRPr>
          </a:p>
          <a:p>
            <a:pPr marL="342900" marR="0" lvl="0" indent="-342900" algn="l" defTabSz="914400" rtl="0" eaLnBrk="1" fontAlgn="auto" latinLnBrk="1" hangingPunct="1">
              <a:lnSpc>
                <a:spcPct val="100000"/>
              </a:lnSpc>
              <a:spcBef>
                <a:spcPct val="20000"/>
              </a:spcBef>
              <a:spcAft>
                <a:spcPts val="0"/>
              </a:spcAft>
              <a:buClrTx/>
              <a:buSzTx/>
              <a:tabLst/>
              <a:defRPr/>
            </a:pPr>
            <a:endPar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endParaRPr>
          </a:p>
          <a:p>
            <a:pPr marL="342900" marR="0" lvl="0" indent="-342900" algn="l" defTabSz="914400" rtl="0" eaLnBrk="1" fontAlgn="auto" latinLnBrk="1" hangingPunct="1">
              <a:lnSpc>
                <a:spcPct val="100000"/>
              </a:lnSpc>
              <a:spcBef>
                <a:spcPct val="20000"/>
              </a:spcBef>
              <a:spcAft>
                <a:spcPts val="0"/>
              </a:spcAft>
              <a:buClrTx/>
              <a:buSzTx/>
              <a:buFont typeface="Arial" pitchFamily="34" charset="0"/>
              <a:buChar char="•"/>
              <a:tabLst/>
              <a:defRPr/>
            </a:pPr>
            <a:endParaRPr kumimoji="0" lang="en-US" altLang="ko-KR" sz="1400" b="1" i="0" u="none" strike="noStrike" kern="1200" cap="none" spc="0" normalizeH="0" baseline="0" noProof="0" dirty="0" smtClean="0">
              <a:ln>
                <a:noFill/>
              </a:ln>
              <a:solidFill>
                <a:schemeClr val="tx1"/>
              </a:solidFill>
              <a:effectLst/>
              <a:uLnTx/>
              <a:uFillTx/>
              <a:latin typeface="맑은 고딕" pitchFamily="50" charset="-127"/>
              <a:ea typeface="맑은 고딕" pitchFamily="50" charset="-127"/>
              <a:cs typeface="+mn-cs"/>
            </a:endParaRPr>
          </a:p>
        </p:txBody>
      </p:sp>
      <p:pic>
        <p:nvPicPr>
          <p:cNvPr id="2214" name="Picture 166"/>
          <p:cNvPicPr>
            <a:picLocks noChangeAspect="1" noChangeArrowheads="1"/>
          </p:cNvPicPr>
          <p:nvPr/>
        </p:nvPicPr>
        <p:blipFill>
          <a:blip r:embed="rId3" cstate="print"/>
          <a:srcRect/>
          <a:stretch>
            <a:fillRect/>
          </a:stretch>
        </p:blipFill>
        <p:spPr bwMode="auto">
          <a:xfrm>
            <a:off x="714348" y="1500174"/>
            <a:ext cx="357190" cy="323440"/>
          </a:xfrm>
          <a:prstGeom prst="rect">
            <a:avLst/>
          </a:prstGeom>
          <a:noFill/>
          <a:ln w="9525">
            <a:noFill/>
            <a:miter lim="800000"/>
            <a:headEnd/>
            <a:tailEnd/>
          </a:ln>
        </p:spPr>
      </p:pic>
      <p:pic>
        <p:nvPicPr>
          <p:cNvPr id="159" name="Picture 2"/>
          <p:cNvPicPr>
            <a:picLocks noChangeAspect="1" noChangeArrowheads="1"/>
          </p:cNvPicPr>
          <p:nvPr/>
        </p:nvPicPr>
        <p:blipFill>
          <a:blip r:embed="rId4" cstate="print"/>
          <a:srcRect/>
          <a:stretch>
            <a:fillRect/>
          </a:stretch>
        </p:blipFill>
        <p:spPr bwMode="auto">
          <a:xfrm>
            <a:off x="395536" y="548680"/>
            <a:ext cx="3495675" cy="476250"/>
          </a:xfrm>
          <a:prstGeom prst="rect">
            <a:avLst/>
          </a:prstGeom>
          <a:noFill/>
          <a:ln w="9525">
            <a:noFill/>
            <a:miter lim="800000"/>
            <a:headEnd/>
            <a:tailEnd/>
          </a:ln>
        </p:spPr>
      </p:pic>
      <p:sp>
        <p:nvSpPr>
          <p:cNvPr id="160" name="TextBox 159"/>
          <p:cNvSpPr txBox="1"/>
          <p:nvPr/>
        </p:nvSpPr>
        <p:spPr>
          <a:xfrm>
            <a:off x="1043608" y="610178"/>
            <a:ext cx="2664296" cy="369332"/>
          </a:xfrm>
          <a:prstGeom prst="rect">
            <a:avLst/>
          </a:prstGeom>
          <a:noFill/>
        </p:spPr>
        <p:txBody>
          <a:bodyPr wrap="square" rtlCol="0">
            <a:spAutoFit/>
          </a:bodyPr>
          <a:lstStyle/>
          <a:p>
            <a:r>
              <a:rPr lang="zh-CN" altLang="en-US" b="1" dirty="0" smtClean="0">
                <a:solidFill>
                  <a:schemeClr val="bg1"/>
                </a:solidFill>
                <a:latin typeface="+mn-ea"/>
              </a:rPr>
              <a:t>使用上的特征</a:t>
            </a:r>
            <a:endParaRPr lang="ko-KR" altLang="en-US" b="1" dirty="0">
              <a:solidFill>
                <a:schemeClr val="bg1"/>
              </a:solidFill>
              <a:latin typeface="+mn-ea"/>
            </a:endParaRPr>
          </a:p>
        </p:txBody>
      </p:sp>
      <p:pic>
        <p:nvPicPr>
          <p:cNvPr id="161" name="Picture 166"/>
          <p:cNvPicPr>
            <a:picLocks noChangeAspect="1" noChangeArrowheads="1"/>
          </p:cNvPicPr>
          <p:nvPr/>
        </p:nvPicPr>
        <p:blipFill>
          <a:blip r:embed="rId3" cstate="print"/>
          <a:srcRect/>
          <a:stretch>
            <a:fillRect/>
          </a:stretch>
        </p:blipFill>
        <p:spPr bwMode="auto">
          <a:xfrm>
            <a:off x="755576" y="2780928"/>
            <a:ext cx="357190" cy="323440"/>
          </a:xfrm>
          <a:prstGeom prst="rect">
            <a:avLst/>
          </a:prstGeom>
          <a:noFill/>
          <a:ln w="9525">
            <a:noFill/>
            <a:miter lim="800000"/>
            <a:headEnd/>
            <a:tailEnd/>
          </a:ln>
        </p:spPr>
      </p:pic>
      <p:pic>
        <p:nvPicPr>
          <p:cNvPr id="162" name="Picture 166"/>
          <p:cNvPicPr>
            <a:picLocks noChangeAspect="1" noChangeArrowheads="1"/>
          </p:cNvPicPr>
          <p:nvPr/>
        </p:nvPicPr>
        <p:blipFill>
          <a:blip r:embed="rId3" cstate="print"/>
          <a:srcRect/>
          <a:stretch>
            <a:fillRect/>
          </a:stretch>
        </p:blipFill>
        <p:spPr bwMode="auto">
          <a:xfrm>
            <a:off x="755576" y="3645024"/>
            <a:ext cx="357190" cy="323440"/>
          </a:xfrm>
          <a:prstGeom prst="rect">
            <a:avLst/>
          </a:prstGeom>
          <a:noFill/>
          <a:ln w="9525">
            <a:noFill/>
            <a:miter lim="800000"/>
            <a:headEnd/>
            <a:tailEnd/>
          </a:ln>
        </p:spPr>
      </p:pic>
      <p:pic>
        <p:nvPicPr>
          <p:cNvPr id="164" name="Picture 166"/>
          <p:cNvPicPr>
            <a:picLocks noChangeAspect="1" noChangeArrowheads="1"/>
          </p:cNvPicPr>
          <p:nvPr/>
        </p:nvPicPr>
        <p:blipFill>
          <a:blip r:embed="rId3" cstate="print"/>
          <a:srcRect/>
          <a:stretch>
            <a:fillRect/>
          </a:stretch>
        </p:blipFill>
        <p:spPr bwMode="auto">
          <a:xfrm>
            <a:off x="755576" y="5445224"/>
            <a:ext cx="357190" cy="323440"/>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6534150" y="4486275"/>
            <a:ext cx="2609850" cy="2371725"/>
          </a:xfrm>
          <a:prstGeom prst="rect">
            <a:avLst/>
          </a:prstGeom>
          <a:noFill/>
          <a:ln w="9525">
            <a:noFill/>
            <a:miter lim="800000"/>
            <a:headEnd/>
            <a:tailEnd/>
          </a:ln>
        </p:spPr>
      </p:pic>
      <p:pic>
        <p:nvPicPr>
          <p:cNvPr id="166" name="Picture 166"/>
          <p:cNvPicPr>
            <a:picLocks noChangeAspect="1" noChangeArrowheads="1"/>
          </p:cNvPicPr>
          <p:nvPr/>
        </p:nvPicPr>
        <p:blipFill>
          <a:blip r:embed="rId3" cstate="print"/>
          <a:srcRect/>
          <a:stretch>
            <a:fillRect/>
          </a:stretch>
        </p:blipFill>
        <p:spPr bwMode="auto">
          <a:xfrm>
            <a:off x="755576" y="4653136"/>
            <a:ext cx="357190" cy="323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cstate="print"/>
          <a:srcRect/>
          <a:stretch>
            <a:fillRect/>
          </a:stretch>
        </p:blipFill>
        <p:spPr bwMode="auto">
          <a:xfrm>
            <a:off x="9525" y="-57150"/>
            <a:ext cx="9134475" cy="6915150"/>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srcRect/>
          <a:stretch>
            <a:fillRect/>
          </a:stretch>
        </p:blipFill>
        <p:spPr bwMode="auto">
          <a:xfrm>
            <a:off x="214282" y="428604"/>
            <a:ext cx="8734425" cy="990600"/>
          </a:xfrm>
          <a:prstGeom prst="rect">
            <a:avLst/>
          </a:prstGeom>
          <a:noFill/>
          <a:ln w="9525">
            <a:noFill/>
            <a:miter lim="800000"/>
            <a:headEnd/>
            <a:tailEnd/>
          </a:ln>
        </p:spPr>
      </p:pic>
      <p:sp>
        <p:nvSpPr>
          <p:cNvPr id="14" name="TextBox 13"/>
          <p:cNvSpPr txBox="1"/>
          <p:nvPr/>
        </p:nvSpPr>
        <p:spPr>
          <a:xfrm>
            <a:off x="3400990" y="2472252"/>
            <a:ext cx="546945" cy="276999"/>
          </a:xfrm>
          <a:prstGeom prst="rect">
            <a:avLst/>
          </a:prstGeom>
          <a:noFill/>
        </p:spPr>
        <p:txBody>
          <a:bodyPr wrap="none" rtlCol="0">
            <a:spAutoFit/>
          </a:bodyPr>
          <a:lstStyle/>
          <a:p>
            <a:r>
              <a:rPr lang="zh-CN" altLang="en-US" sz="1200" b="1" dirty="0" smtClean="0">
                <a:solidFill>
                  <a:schemeClr val="accent3">
                    <a:lumMod val="50000"/>
                  </a:schemeClr>
                </a:solidFill>
              </a:rPr>
              <a:t> 拉伸</a:t>
            </a:r>
            <a:endParaRPr lang="ko-KR" altLang="en-US" sz="1200" b="1" dirty="0">
              <a:solidFill>
                <a:schemeClr val="accent3">
                  <a:lumMod val="50000"/>
                </a:schemeClr>
              </a:solidFill>
            </a:endParaRPr>
          </a:p>
        </p:txBody>
      </p:sp>
      <p:sp>
        <p:nvSpPr>
          <p:cNvPr id="15" name="TextBox 14"/>
          <p:cNvSpPr txBox="1"/>
          <p:nvPr/>
        </p:nvSpPr>
        <p:spPr>
          <a:xfrm>
            <a:off x="3421130" y="3601254"/>
            <a:ext cx="646331" cy="276999"/>
          </a:xfrm>
          <a:prstGeom prst="rect">
            <a:avLst/>
          </a:prstGeom>
          <a:noFill/>
        </p:spPr>
        <p:txBody>
          <a:bodyPr wrap="square" rtlCol="0">
            <a:spAutoFit/>
          </a:bodyPr>
          <a:lstStyle/>
          <a:p>
            <a:r>
              <a:rPr lang="zh-CN" altLang="en-US" sz="1200" b="1" dirty="0" smtClean="0">
                <a:solidFill>
                  <a:schemeClr val="accent3">
                    <a:lumMod val="50000"/>
                  </a:schemeClr>
                </a:solidFill>
              </a:rPr>
              <a:t>  美白</a:t>
            </a:r>
            <a:endParaRPr lang="ko-KR" altLang="en-US" sz="1200" b="1" dirty="0">
              <a:solidFill>
                <a:schemeClr val="accent3">
                  <a:lumMod val="50000"/>
                </a:schemeClr>
              </a:solidFill>
            </a:endParaRPr>
          </a:p>
        </p:txBody>
      </p:sp>
      <p:sp>
        <p:nvSpPr>
          <p:cNvPr id="17" name="TextBox 16"/>
          <p:cNvSpPr txBox="1"/>
          <p:nvPr/>
        </p:nvSpPr>
        <p:spPr>
          <a:xfrm>
            <a:off x="3385722" y="4689102"/>
            <a:ext cx="800219" cy="276999"/>
          </a:xfrm>
          <a:prstGeom prst="rect">
            <a:avLst/>
          </a:prstGeom>
          <a:noFill/>
        </p:spPr>
        <p:txBody>
          <a:bodyPr wrap="square" rtlCol="0">
            <a:spAutoFit/>
          </a:bodyPr>
          <a:lstStyle/>
          <a:p>
            <a:r>
              <a:rPr lang="zh-CN" altLang="en-US" sz="1200" b="1" dirty="0" smtClean="0">
                <a:solidFill>
                  <a:schemeClr val="accent3">
                    <a:lumMod val="50000"/>
                  </a:schemeClr>
                </a:solidFill>
              </a:rPr>
              <a:t>皮肤再生</a:t>
            </a:r>
            <a:endParaRPr lang="ko-KR" altLang="en-US" sz="1200" b="1" dirty="0">
              <a:solidFill>
                <a:schemeClr val="accent3">
                  <a:lumMod val="50000"/>
                </a:schemeClr>
              </a:solidFill>
            </a:endParaRPr>
          </a:p>
        </p:txBody>
      </p:sp>
      <p:pic>
        <p:nvPicPr>
          <p:cNvPr id="5122" name="Picture 2"/>
          <p:cNvPicPr>
            <a:picLocks noChangeAspect="1" noChangeArrowheads="1"/>
          </p:cNvPicPr>
          <p:nvPr/>
        </p:nvPicPr>
        <p:blipFill>
          <a:blip r:embed="rId4" cstate="print"/>
          <a:srcRect/>
          <a:stretch>
            <a:fillRect/>
          </a:stretch>
        </p:blipFill>
        <p:spPr bwMode="auto">
          <a:xfrm>
            <a:off x="251520" y="404664"/>
            <a:ext cx="8715375" cy="990600"/>
          </a:xfrm>
          <a:prstGeom prst="rect">
            <a:avLst/>
          </a:prstGeom>
          <a:noFill/>
          <a:ln w="9525">
            <a:noFill/>
            <a:miter lim="800000"/>
            <a:headEnd/>
            <a:tailEnd/>
          </a:ln>
        </p:spPr>
      </p:pic>
      <p:sp>
        <p:nvSpPr>
          <p:cNvPr id="19" name="직사각형 18"/>
          <p:cNvSpPr/>
          <p:nvPr/>
        </p:nvSpPr>
        <p:spPr>
          <a:xfrm>
            <a:off x="910102" y="580210"/>
            <a:ext cx="8568952" cy="732508"/>
          </a:xfrm>
          <a:prstGeom prst="rect">
            <a:avLst/>
          </a:prstGeom>
        </p:spPr>
        <p:txBody>
          <a:bodyPr wrap="square">
            <a:spAutoFit/>
          </a:bodyPr>
          <a:lstStyle/>
          <a:p>
            <a:pPr marL="342900" lvl="0" indent="-288000">
              <a:lnSpc>
                <a:spcPct val="150000"/>
              </a:lnSpc>
              <a:spcBef>
                <a:spcPct val="20000"/>
              </a:spcBef>
              <a:defRPr/>
            </a:pPr>
            <a:r>
              <a:rPr lang="zh-CN" altLang="en-US" sz="1300" b="1" dirty="0" smtClean="0">
                <a:solidFill>
                  <a:schemeClr val="bg1"/>
                </a:solidFill>
                <a:latin typeface="SimSun" pitchFamily="2" charset="-122"/>
                <a:ea typeface="SimSun" pitchFamily="2" charset="-122"/>
              </a:rPr>
              <a:t>集取了从事化妆美容产品研究和开发事业</a:t>
            </a:r>
            <a:r>
              <a:rPr lang="en-US" altLang="zh-CN" sz="1300" b="1" dirty="0" smtClean="0">
                <a:solidFill>
                  <a:schemeClr val="bg1"/>
                </a:solidFill>
                <a:latin typeface="SimSun" pitchFamily="2" charset="-122"/>
                <a:ea typeface="SimSun" pitchFamily="2" charset="-122"/>
              </a:rPr>
              <a:t>20</a:t>
            </a:r>
            <a:r>
              <a:rPr lang="zh-CN" altLang="en-US" sz="1300" b="1" dirty="0" smtClean="0">
                <a:solidFill>
                  <a:schemeClr val="bg1"/>
                </a:solidFill>
                <a:latin typeface="SimSun" pitchFamily="2" charset="-122"/>
                <a:ea typeface="SimSun" pitchFamily="2" charset="-122"/>
              </a:rPr>
              <a:t>年以上的 </a:t>
            </a:r>
            <a:r>
              <a:rPr lang="en-US" altLang="zh-CN" sz="1300" b="1" dirty="0" smtClean="0">
                <a:solidFill>
                  <a:schemeClr val="bg1"/>
                </a:solidFill>
                <a:latin typeface="SimSun" pitchFamily="2" charset="-122"/>
                <a:ea typeface="SimSun" pitchFamily="2" charset="-122"/>
              </a:rPr>
              <a:t>AMICELL </a:t>
            </a:r>
            <a:r>
              <a:rPr lang="zh-CN" altLang="en-US" sz="1300" b="1" dirty="0" smtClean="0">
                <a:solidFill>
                  <a:schemeClr val="bg1"/>
                </a:solidFill>
                <a:latin typeface="SimSun" pitchFamily="2" charset="-122"/>
                <a:ea typeface="SimSun" pitchFamily="2" charset="-122"/>
              </a:rPr>
              <a:t>公司的所有技术于一身的最高杰作。</a:t>
            </a:r>
            <a:endParaRPr lang="en-US" altLang="zh-CN" sz="1300" b="1" dirty="0" smtClean="0">
              <a:solidFill>
                <a:schemeClr val="bg1"/>
              </a:solidFill>
              <a:latin typeface="SimSun" pitchFamily="2" charset="-122"/>
              <a:ea typeface="SimSun" pitchFamily="2" charset="-122"/>
            </a:endParaRPr>
          </a:p>
          <a:p>
            <a:pPr marL="342900" lvl="0" indent="-288000">
              <a:lnSpc>
                <a:spcPct val="150000"/>
              </a:lnSpc>
              <a:spcBef>
                <a:spcPct val="20000"/>
              </a:spcBef>
              <a:defRPr/>
            </a:pPr>
            <a:r>
              <a:rPr lang="en-US" altLang="zh-CN" sz="1300" b="1" dirty="0" smtClean="0">
                <a:solidFill>
                  <a:schemeClr val="bg1"/>
                </a:solidFill>
                <a:latin typeface="SimSun" pitchFamily="2" charset="-122"/>
                <a:ea typeface="SimSun" pitchFamily="2" charset="-122"/>
              </a:rPr>
              <a:t>AMICELL </a:t>
            </a:r>
            <a:r>
              <a:rPr lang="zh-CN" altLang="en-US" sz="1300" b="1" dirty="0" smtClean="0">
                <a:solidFill>
                  <a:schemeClr val="bg1"/>
                </a:solidFill>
                <a:latin typeface="SimSun" pitchFamily="2" charset="-122"/>
                <a:ea typeface="SimSun" pitchFamily="2" charset="-122"/>
              </a:rPr>
              <a:t>公司是为了皮肤而实施“使用最好的原料”和提供“对皮肤最好的产品”的理念的企业。</a:t>
            </a:r>
            <a:endParaRPr lang="en-US" altLang="ko-KR" sz="1300" b="1" dirty="0" smtClean="0">
              <a:solidFill>
                <a:schemeClr val="bg1"/>
              </a:solidFill>
              <a:latin typeface="SimSun" pitchFamily="2" charset="-122"/>
              <a:ea typeface="SimSun" pitchFamily="2" charset="-122"/>
            </a:endParaRPr>
          </a:p>
        </p:txBody>
      </p:sp>
      <p:sp>
        <p:nvSpPr>
          <p:cNvPr id="20" name="직사각형 19"/>
          <p:cNvSpPr/>
          <p:nvPr/>
        </p:nvSpPr>
        <p:spPr>
          <a:xfrm>
            <a:off x="4089440" y="1810568"/>
            <a:ext cx="4572000" cy="523220"/>
          </a:xfrm>
          <a:prstGeom prst="rect">
            <a:avLst/>
          </a:prstGeom>
        </p:spPr>
        <p:txBody>
          <a:bodyPr>
            <a:spAutoFit/>
          </a:bodyPr>
          <a:lstStyle/>
          <a:p>
            <a:r>
              <a:rPr lang="zh-CN" altLang="en-US" sz="1400" b="1" dirty="0"/>
              <a:t>拥有专利</a:t>
            </a:r>
            <a:r>
              <a:rPr lang="en-US" altLang="zh-CN" sz="1400" b="1" dirty="0"/>
              <a:t>COS5 COMPLEX </a:t>
            </a:r>
            <a:r>
              <a:rPr lang="zh-CN" altLang="en-US" sz="1400" b="1" dirty="0"/>
              <a:t>的产品可以使下垂的皮肤恢复弹性，改善皮肤使皮肤的线条更加均匀美丽动人</a:t>
            </a:r>
            <a:r>
              <a:rPr lang="zh-CN" altLang="en-US" sz="1400" b="1" dirty="0" smtClean="0"/>
              <a:t>。</a:t>
            </a:r>
            <a:endParaRPr lang="zh-CN" altLang="en-US" sz="1400" dirty="0"/>
          </a:p>
        </p:txBody>
      </p:sp>
      <p:sp>
        <p:nvSpPr>
          <p:cNvPr id="21" name="직사각형 20"/>
          <p:cNvSpPr/>
          <p:nvPr/>
        </p:nvSpPr>
        <p:spPr>
          <a:xfrm>
            <a:off x="4115657" y="2844000"/>
            <a:ext cx="4572000" cy="738664"/>
          </a:xfrm>
          <a:prstGeom prst="rect">
            <a:avLst/>
          </a:prstGeom>
        </p:spPr>
        <p:txBody>
          <a:bodyPr>
            <a:spAutoFit/>
          </a:bodyPr>
          <a:lstStyle/>
          <a:p>
            <a:pPr lvl="0" fontAlgn="base"/>
            <a:r>
              <a:rPr lang="en-US" altLang="zh-CN" sz="1400" b="1" dirty="0" err="1"/>
              <a:t>Arbutin</a:t>
            </a:r>
            <a:r>
              <a:rPr lang="zh-CN" altLang="en-US" sz="1400" b="1" dirty="0"/>
              <a:t>和 </a:t>
            </a:r>
            <a:r>
              <a:rPr lang="en-US" altLang="zh-CN" sz="1400" b="1" dirty="0" err="1"/>
              <a:t>Niacinamide</a:t>
            </a:r>
            <a:r>
              <a:rPr lang="en-US" altLang="zh-CN" sz="1400" b="1" dirty="0"/>
              <a:t> </a:t>
            </a:r>
            <a:r>
              <a:rPr lang="zh-CN" altLang="en-US" sz="1400" b="1" dirty="0"/>
              <a:t>卓越的美白效果，迈达斯金拉伸面膜持续使用的话可以使皮肤变得细嫩光彩动人提亮肤质。</a:t>
            </a:r>
            <a:endParaRPr lang="zh-CN" altLang="en-US" sz="1400" dirty="0"/>
          </a:p>
        </p:txBody>
      </p:sp>
      <p:sp>
        <p:nvSpPr>
          <p:cNvPr id="22" name="직사각형 21"/>
          <p:cNvSpPr/>
          <p:nvPr/>
        </p:nvSpPr>
        <p:spPr>
          <a:xfrm>
            <a:off x="4115657" y="4053388"/>
            <a:ext cx="4752528" cy="523220"/>
          </a:xfrm>
          <a:prstGeom prst="rect">
            <a:avLst/>
          </a:prstGeom>
        </p:spPr>
        <p:txBody>
          <a:bodyPr wrap="square">
            <a:spAutoFit/>
          </a:bodyPr>
          <a:lstStyle/>
          <a:p>
            <a:pPr fontAlgn="base"/>
            <a:r>
              <a:rPr lang="en-US" altLang="zh-CN" sz="1400" b="1" dirty="0"/>
              <a:t>EGF, </a:t>
            </a:r>
            <a:r>
              <a:rPr lang="en-US" altLang="zh-CN" sz="1400" b="1" dirty="0" err="1"/>
              <a:t>Tripeptide</a:t>
            </a:r>
            <a:r>
              <a:rPr lang="en-US" altLang="zh-CN" sz="1400" b="1" dirty="0"/>
              <a:t> </a:t>
            </a:r>
            <a:r>
              <a:rPr lang="zh-CN" altLang="en-US" sz="1400" b="1" dirty="0"/>
              <a:t>有助于提高唤醒促进皮肤细胞再生提高皮肤的免疫力，使皮肤线条看起来均衡肤色明</a:t>
            </a:r>
            <a:r>
              <a:rPr lang="zh-CN" altLang="en-US" sz="1400" b="1" dirty="0" smtClean="0"/>
              <a:t>亮。</a:t>
            </a:r>
            <a:endParaRPr lang="zh-CN" altLang="en-US" sz="1400" dirty="0"/>
          </a:p>
        </p:txBody>
      </p:sp>
      <p:pic>
        <p:nvPicPr>
          <p:cNvPr id="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635" y="1703660"/>
            <a:ext cx="6762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5804" y="2879937"/>
            <a:ext cx="666222" cy="70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14325" y="3976861"/>
            <a:ext cx="64770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4623" y="2257129"/>
            <a:ext cx="2984182" cy="315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0807" y="5068973"/>
            <a:ext cx="7048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230108" y="5776797"/>
            <a:ext cx="1111446" cy="461665"/>
          </a:xfrm>
          <a:prstGeom prst="rect">
            <a:avLst/>
          </a:prstGeom>
          <a:noFill/>
        </p:spPr>
        <p:txBody>
          <a:bodyPr wrap="square" rtlCol="0">
            <a:spAutoFit/>
          </a:bodyPr>
          <a:lstStyle/>
          <a:p>
            <a:pPr algn="ctr"/>
            <a:r>
              <a:rPr lang="ko-KR" altLang="ko-KR" sz="1200" b="1" dirty="0" smtClean="0">
                <a:solidFill>
                  <a:schemeClr val="accent3">
                    <a:lumMod val="50000"/>
                  </a:schemeClr>
                </a:solidFill>
                <a:latin typeface="SimSun" pitchFamily="2" charset="-122"/>
              </a:rPr>
              <a:t>淡化皱纹</a:t>
            </a:r>
            <a:endParaRPr lang="en-US" altLang="ko-KR" sz="1200" b="1" dirty="0" smtClean="0">
              <a:solidFill>
                <a:schemeClr val="accent3">
                  <a:lumMod val="50000"/>
                </a:schemeClr>
              </a:solidFill>
              <a:latin typeface="SimSun" pitchFamily="2" charset="-122"/>
              <a:ea typeface="SimSun" pitchFamily="2" charset="-122"/>
            </a:endParaRPr>
          </a:p>
          <a:p>
            <a:pPr algn="ctr"/>
            <a:r>
              <a:rPr lang="ko-KR" altLang="ko-KR" sz="1200" b="1" dirty="0" err="1">
                <a:solidFill>
                  <a:schemeClr val="accent3">
                    <a:lumMod val="50000"/>
                  </a:schemeClr>
                </a:solidFill>
                <a:latin typeface="SimSun" pitchFamily="2" charset="-122"/>
              </a:rPr>
              <a:t>预防皮肤老化</a:t>
            </a:r>
            <a:endParaRPr lang="ko-KR" altLang="en-US" sz="1200" b="1" dirty="0">
              <a:solidFill>
                <a:schemeClr val="accent3">
                  <a:lumMod val="50000"/>
                </a:schemeClr>
              </a:solidFill>
              <a:latin typeface="SimSun" pitchFamily="2" charset="-122"/>
            </a:endParaRPr>
          </a:p>
        </p:txBody>
      </p:sp>
      <p:sp>
        <p:nvSpPr>
          <p:cNvPr id="23" name="직사각형 22"/>
          <p:cNvSpPr/>
          <p:nvPr/>
        </p:nvSpPr>
        <p:spPr>
          <a:xfrm>
            <a:off x="4196179" y="5018110"/>
            <a:ext cx="4752528" cy="738664"/>
          </a:xfrm>
          <a:prstGeom prst="rect">
            <a:avLst/>
          </a:prstGeom>
        </p:spPr>
        <p:txBody>
          <a:bodyPr wrap="square">
            <a:spAutoFit/>
          </a:bodyPr>
          <a:lstStyle/>
          <a:p>
            <a:pPr lvl="0" fontAlgn="base"/>
            <a:r>
              <a:rPr lang="zh-CN" altLang="en-US" sz="1400" b="1" dirty="0"/>
              <a:t>野人参的细胞营养液提取成分 </a:t>
            </a:r>
            <a:r>
              <a:rPr lang="en-US" altLang="zh-CN" sz="1400" b="1" dirty="0"/>
              <a:t>Hydrolyzed collagen, </a:t>
            </a:r>
            <a:endParaRPr lang="en-US" altLang="zh-CN" sz="1400" b="1" dirty="0" smtClean="0"/>
          </a:p>
          <a:p>
            <a:pPr lvl="0" fontAlgn="base"/>
            <a:r>
              <a:rPr lang="en-US" altLang="zh-CN" sz="1400" b="1" dirty="0" smtClean="0"/>
              <a:t>peptide </a:t>
            </a:r>
            <a:r>
              <a:rPr lang="zh-CN" altLang="en-US" sz="1400" b="1" dirty="0"/>
              <a:t>可以促进皮肤老化物质排出改善皱纹</a:t>
            </a:r>
            <a:r>
              <a:rPr lang="zh-CN" altLang="en-US" sz="1400" b="1" dirty="0" smtClean="0"/>
              <a:t>。</a:t>
            </a:r>
            <a:endParaRPr lang="en-US" altLang="zh-CN" sz="1400" b="1" dirty="0" smtClean="0"/>
          </a:p>
          <a:p>
            <a:pPr lvl="0" fontAlgn="base"/>
            <a:r>
              <a:rPr lang="zh-CN" altLang="en-US" sz="1400" b="1" dirty="0" smtClean="0"/>
              <a:t>使</a:t>
            </a:r>
            <a:r>
              <a:rPr lang="zh-CN" altLang="en-US" sz="1400" b="1" dirty="0"/>
              <a:t>用本产品可以满足顾客对改善皮肤肤质的要求</a:t>
            </a:r>
            <a:r>
              <a:rPr lang="zh-CN" altLang="en-US" sz="1400" b="1" dirty="0" smtClean="0"/>
              <a:t>。</a:t>
            </a:r>
            <a:endParaRPr lang="zh-CN" altLang="en-U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a:stretch>
            <a:fillRect/>
          </a:stretch>
        </p:blipFill>
        <p:spPr bwMode="auto">
          <a:xfrm>
            <a:off x="0" y="-57150"/>
            <a:ext cx="9134475" cy="6915150"/>
          </a:xfrm>
          <a:prstGeom prst="rect">
            <a:avLst/>
          </a:prstGeom>
          <a:noFill/>
          <a:ln w="9525">
            <a:noFill/>
            <a:miter lim="800000"/>
            <a:headEnd/>
            <a:tailEnd/>
          </a:ln>
        </p:spPr>
      </p:pic>
      <p:sp>
        <p:nvSpPr>
          <p:cNvPr id="3" name="직사각형 2"/>
          <p:cNvSpPr/>
          <p:nvPr/>
        </p:nvSpPr>
        <p:spPr>
          <a:xfrm>
            <a:off x="1475656" y="1924590"/>
            <a:ext cx="7344816" cy="307777"/>
          </a:xfrm>
          <a:prstGeom prst="rect">
            <a:avLst/>
          </a:prstGeom>
        </p:spPr>
        <p:txBody>
          <a:bodyPr wrap="square">
            <a:spAutoFit/>
          </a:bodyPr>
          <a:lstStyle/>
          <a:p>
            <a:r>
              <a:rPr lang="zh-CN" altLang="en-US" sz="1400" b="1" dirty="0"/>
              <a:t>大豆的发酵提取物桑黄蘑菇提取物可以供给皮肤营养成分，去除皮肤疤痕改善皮肤肤</a:t>
            </a:r>
            <a:r>
              <a:rPr lang="zh-CN" altLang="en-US" sz="1400" b="1" dirty="0" smtClean="0"/>
              <a:t>色。 </a:t>
            </a:r>
            <a:endParaRPr lang="zh-CN" altLang="en-US" sz="1400" dirty="0"/>
          </a:p>
        </p:txBody>
      </p:sp>
      <p:sp>
        <p:nvSpPr>
          <p:cNvPr id="9" name="TextBox 8"/>
          <p:cNvSpPr txBox="1"/>
          <p:nvPr/>
        </p:nvSpPr>
        <p:spPr>
          <a:xfrm>
            <a:off x="627877" y="2432754"/>
            <a:ext cx="800219" cy="276999"/>
          </a:xfrm>
          <a:prstGeom prst="rect">
            <a:avLst/>
          </a:prstGeom>
          <a:noFill/>
        </p:spPr>
        <p:txBody>
          <a:bodyPr wrap="square" rtlCol="0">
            <a:spAutoFit/>
          </a:bodyPr>
          <a:lstStyle/>
          <a:p>
            <a:r>
              <a:rPr lang="zh-CN" altLang="en-US" sz="1200" b="1" dirty="0" smtClean="0">
                <a:solidFill>
                  <a:schemeClr val="accent3">
                    <a:lumMod val="50000"/>
                  </a:schemeClr>
                </a:solidFill>
              </a:rPr>
              <a:t>营养供给</a:t>
            </a:r>
            <a:endParaRPr lang="ko-KR" altLang="en-US" sz="1200" b="1" dirty="0">
              <a:solidFill>
                <a:schemeClr val="accent3">
                  <a:lumMod val="50000"/>
                </a:schemeClr>
              </a:solidFill>
            </a:endParaRPr>
          </a:p>
        </p:txBody>
      </p:sp>
      <p:sp>
        <p:nvSpPr>
          <p:cNvPr id="11" name="TextBox 10"/>
          <p:cNvSpPr txBox="1"/>
          <p:nvPr/>
        </p:nvSpPr>
        <p:spPr>
          <a:xfrm>
            <a:off x="627879" y="4820297"/>
            <a:ext cx="800219" cy="276999"/>
          </a:xfrm>
          <a:prstGeom prst="rect">
            <a:avLst/>
          </a:prstGeom>
          <a:noFill/>
        </p:spPr>
        <p:txBody>
          <a:bodyPr wrap="none" rtlCol="0">
            <a:spAutoFit/>
          </a:bodyPr>
          <a:lstStyle/>
          <a:p>
            <a:r>
              <a:rPr lang="zh-CN" altLang="en-US" sz="1200" b="1" dirty="0" smtClean="0">
                <a:solidFill>
                  <a:schemeClr val="accent3">
                    <a:lumMod val="50000"/>
                  </a:schemeClr>
                </a:solidFill>
              </a:rPr>
              <a:t>缓和刺激</a:t>
            </a:r>
            <a:endParaRPr lang="ko-KR" altLang="en-US" sz="1200" b="1" dirty="0">
              <a:solidFill>
                <a:schemeClr val="accent3">
                  <a:lumMod val="50000"/>
                </a:schemeClr>
              </a:solidFill>
            </a:endParaRPr>
          </a:p>
        </p:txBody>
      </p:sp>
      <p:sp>
        <p:nvSpPr>
          <p:cNvPr id="12" name="TextBox 11"/>
          <p:cNvSpPr txBox="1"/>
          <p:nvPr/>
        </p:nvSpPr>
        <p:spPr>
          <a:xfrm>
            <a:off x="463748" y="5974197"/>
            <a:ext cx="1107996" cy="276999"/>
          </a:xfrm>
          <a:prstGeom prst="rect">
            <a:avLst/>
          </a:prstGeom>
          <a:noFill/>
        </p:spPr>
        <p:txBody>
          <a:bodyPr wrap="none" rtlCol="0">
            <a:spAutoFit/>
          </a:bodyPr>
          <a:lstStyle/>
          <a:p>
            <a:r>
              <a:rPr lang="zh-CN" altLang="en-US" sz="1200" b="1" dirty="0" smtClean="0">
                <a:solidFill>
                  <a:schemeClr val="accent3">
                    <a:lumMod val="50000"/>
                  </a:schemeClr>
                </a:solidFill>
              </a:rPr>
              <a:t>天然防腐系统</a:t>
            </a:r>
            <a:endParaRPr lang="ko-KR" altLang="en-US" sz="1200" b="1" dirty="0">
              <a:solidFill>
                <a:schemeClr val="accent3">
                  <a:lumMod val="50000"/>
                </a:schemeClr>
              </a:solidFill>
            </a:endParaRPr>
          </a:p>
        </p:txBody>
      </p:sp>
      <p:sp>
        <p:nvSpPr>
          <p:cNvPr id="14" name="TextBox 13"/>
          <p:cNvSpPr txBox="1"/>
          <p:nvPr/>
        </p:nvSpPr>
        <p:spPr>
          <a:xfrm>
            <a:off x="627878" y="3529504"/>
            <a:ext cx="800219" cy="276999"/>
          </a:xfrm>
          <a:prstGeom prst="rect">
            <a:avLst/>
          </a:prstGeom>
          <a:noFill/>
        </p:spPr>
        <p:txBody>
          <a:bodyPr wrap="none" rtlCol="0">
            <a:spAutoFit/>
          </a:bodyPr>
          <a:lstStyle/>
          <a:p>
            <a:r>
              <a:rPr lang="zh-CN" altLang="en-US" sz="1200" b="1" dirty="0" smtClean="0">
                <a:solidFill>
                  <a:schemeClr val="accent3">
                    <a:lumMod val="50000"/>
                  </a:schemeClr>
                </a:solidFill>
              </a:rPr>
              <a:t>集中保湿</a:t>
            </a:r>
            <a:endParaRPr lang="ko-KR" altLang="en-US" sz="1200" b="1" dirty="0">
              <a:solidFill>
                <a:schemeClr val="accent3">
                  <a:lumMod val="50000"/>
                </a:schemeClr>
              </a:solidFill>
            </a:endParaRPr>
          </a:p>
        </p:txBody>
      </p:sp>
      <p:pic>
        <p:nvPicPr>
          <p:cNvPr id="15" name="Picture 2"/>
          <p:cNvPicPr>
            <a:picLocks noChangeAspect="1" noChangeArrowheads="1"/>
          </p:cNvPicPr>
          <p:nvPr/>
        </p:nvPicPr>
        <p:blipFill>
          <a:blip r:embed="rId3" cstate="print"/>
          <a:srcRect/>
          <a:stretch>
            <a:fillRect/>
          </a:stretch>
        </p:blipFill>
        <p:spPr bwMode="auto">
          <a:xfrm>
            <a:off x="251520" y="260648"/>
            <a:ext cx="8715375" cy="990600"/>
          </a:xfrm>
          <a:prstGeom prst="rect">
            <a:avLst/>
          </a:prstGeom>
          <a:noFill/>
          <a:ln w="9525">
            <a:noFill/>
            <a:miter lim="800000"/>
            <a:headEnd/>
            <a:tailEnd/>
          </a:ln>
        </p:spPr>
      </p:pic>
      <p:sp>
        <p:nvSpPr>
          <p:cNvPr id="16" name="직사각형 15"/>
          <p:cNvSpPr/>
          <p:nvPr/>
        </p:nvSpPr>
        <p:spPr>
          <a:xfrm>
            <a:off x="922174" y="416736"/>
            <a:ext cx="8568952" cy="732508"/>
          </a:xfrm>
          <a:prstGeom prst="rect">
            <a:avLst/>
          </a:prstGeom>
        </p:spPr>
        <p:txBody>
          <a:bodyPr wrap="square">
            <a:spAutoFit/>
          </a:bodyPr>
          <a:lstStyle/>
          <a:p>
            <a:pPr marL="342900" lvl="0" indent="-288000">
              <a:lnSpc>
                <a:spcPct val="150000"/>
              </a:lnSpc>
              <a:spcBef>
                <a:spcPct val="20000"/>
              </a:spcBef>
              <a:defRPr/>
            </a:pPr>
            <a:r>
              <a:rPr lang="zh-CN" altLang="en-US" sz="1300" b="1" dirty="0" smtClean="0">
                <a:solidFill>
                  <a:schemeClr val="bg1"/>
                </a:solidFill>
                <a:latin typeface="SimSun" pitchFamily="2" charset="-122"/>
                <a:ea typeface="SimSun" pitchFamily="2" charset="-122"/>
              </a:rPr>
              <a:t>集取了从事化妆美容产品研究和开发事业</a:t>
            </a:r>
            <a:r>
              <a:rPr lang="en-US" altLang="zh-CN" sz="1300" b="1" dirty="0" smtClean="0">
                <a:solidFill>
                  <a:schemeClr val="bg1"/>
                </a:solidFill>
                <a:latin typeface="SimSun" pitchFamily="2" charset="-122"/>
                <a:ea typeface="SimSun" pitchFamily="2" charset="-122"/>
              </a:rPr>
              <a:t>20</a:t>
            </a:r>
            <a:r>
              <a:rPr lang="zh-CN" altLang="en-US" sz="1300" b="1" dirty="0" smtClean="0">
                <a:solidFill>
                  <a:schemeClr val="bg1"/>
                </a:solidFill>
                <a:latin typeface="SimSun" pitchFamily="2" charset="-122"/>
                <a:ea typeface="SimSun" pitchFamily="2" charset="-122"/>
              </a:rPr>
              <a:t>年以上的</a:t>
            </a:r>
            <a:r>
              <a:rPr lang="en-US" altLang="zh-CN" sz="1300" b="1" dirty="0">
                <a:solidFill>
                  <a:schemeClr val="bg1"/>
                </a:solidFill>
                <a:latin typeface="SimSun" pitchFamily="2" charset="-122"/>
                <a:ea typeface="SimSun" pitchFamily="2" charset="-122"/>
              </a:rPr>
              <a:t> </a:t>
            </a:r>
            <a:r>
              <a:rPr lang="en-US" altLang="zh-CN" sz="1300" b="1" dirty="0" smtClean="0">
                <a:solidFill>
                  <a:schemeClr val="bg1"/>
                </a:solidFill>
                <a:latin typeface="SimSun" pitchFamily="2" charset="-122"/>
                <a:ea typeface="SimSun" pitchFamily="2" charset="-122"/>
              </a:rPr>
              <a:t>AMICELL</a:t>
            </a:r>
            <a:r>
              <a:rPr lang="zh-CN" altLang="en-US" sz="1300" b="1" dirty="0" smtClean="0">
                <a:solidFill>
                  <a:schemeClr val="bg1"/>
                </a:solidFill>
                <a:latin typeface="SimSun" pitchFamily="2" charset="-122"/>
                <a:ea typeface="SimSun" pitchFamily="2" charset="-122"/>
              </a:rPr>
              <a:t>公司的所有技术于一身的最高杰作。</a:t>
            </a:r>
            <a:endParaRPr lang="en-US" altLang="zh-CN" sz="1300" b="1" dirty="0" smtClean="0">
              <a:solidFill>
                <a:schemeClr val="bg1"/>
              </a:solidFill>
              <a:latin typeface="SimSun" pitchFamily="2" charset="-122"/>
              <a:ea typeface="SimSun" pitchFamily="2" charset="-122"/>
            </a:endParaRPr>
          </a:p>
          <a:p>
            <a:pPr marL="342900" lvl="0" indent="-288000">
              <a:lnSpc>
                <a:spcPct val="150000"/>
              </a:lnSpc>
              <a:spcBef>
                <a:spcPct val="20000"/>
              </a:spcBef>
              <a:defRPr/>
            </a:pPr>
            <a:r>
              <a:rPr lang="en-US" altLang="zh-CN" sz="1300" b="1" dirty="0" smtClean="0">
                <a:solidFill>
                  <a:schemeClr val="bg1"/>
                </a:solidFill>
                <a:latin typeface="SimSun" pitchFamily="2" charset="-122"/>
                <a:ea typeface="SimSun" pitchFamily="2" charset="-122"/>
              </a:rPr>
              <a:t>AMICELL </a:t>
            </a:r>
            <a:r>
              <a:rPr lang="zh-CN" altLang="en-US" sz="1300" b="1" dirty="0" smtClean="0">
                <a:solidFill>
                  <a:schemeClr val="bg1"/>
                </a:solidFill>
                <a:latin typeface="SimSun" pitchFamily="2" charset="-122"/>
                <a:ea typeface="SimSun" pitchFamily="2" charset="-122"/>
              </a:rPr>
              <a:t>公司是为了皮肤而实施“使用最好的原料”和提供“对皮肤最好的产品”的理念的企业。</a:t>
            </a:r>
            <a:endParaRPr lang="en-US" altLang="ko-KR" sz="1300" b="1" dirty="0" smtClean="0">
              <a:solidFill>
                <a:schemeClr val="bg1"/>
              </a:solidFill>
              <a:latin typeface="SimSun" pitchFamily="2" charset="-122"/>
              <a:ea typeface="SimSun" pitchFamily="2" charset="-122"/>
            </a:endParaRP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378" y="1724204"/>
            <a:ext cx="654736" cy="70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902" y="4138626"/>
            <a:ext cx="6381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223" y="5307342"/>
            <a:ext cx="641532" cy="666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0378" y="2924944"/>
            <a:ext cx="605546" cy="60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1564058" y="4215153"/>
            <a:ext cx="5088381" cy="523220"/>
          </a:xfrm>
          <a:prstGeom prst="rect">
            <a:avLst/>
          </a:prstGeom>
          <a:noFill/>
        </p:spPr>
        <p:txBody>
          <a:bodyPr wrap="none" rtlCol="0">
            <a:spAutoFit/>
          </a:bodyPr>
          <a:lstStyle/>
          <a:p>
            <a:r>
              <a:rPr lang="en-US" altLang="ko-KR" sz="1400" b="1" dirty="0" err="1"/>
              <a:t>Portulaca</a:t>
            </a:r>
            <a:r>
              <a:rPr lang="en-US" altLang="ko-KR" sz="1400" b="1" dirty="0"/>
              <a:t> </a:t>
            </a:r>
            <a:r>
              <a:rPr lang="en-US" altLang="ko-KR" sz="1400" b="1" dirty="0" err="1"/>
              <a:t>oleracea</a:t>
            </a:r>
            <a:r>
              <a:rPr lang="en-US" altLang="ko-KR" sz="1400" b="1" dirty="0"/>
              <a:t> extract, Aloe </a:t>
            </a:r>
            <a:r>
              <a:rPr lang="en-US" altLang="ko-KR" sz="1400" b="1" dirty="0" err="1"/>
              <a:t>barbadensis</a:t>
            </a:r>
            <a:r>
              <a:rPr lang="en-US" altLang="ko-KR" sz="1400" b="1" dirty="0"/>
              <a:t> leaf extract </a:t>
            </a:r>
            <a:endParaRPr lang="en-US" altLang="ko-KR" sz="1400" b="1" dirty="0" smtClean="0"/>
          </a:p>
          <a:p>
            <a:r>
              <a:rPr lang="ko-KR" altLang="en-US" sz="1400" b="1" dirty="0" err="1" smtClean="0"/>
              <a:t>对皮肤刺激反应降到最小化食粗糙的皮肤回复弹性和活力</a:t>
            </a:r>
            <a:r>
              <a:rPr lang="zh-CN" altLang="en-US" sz="1400" b="1" dirty="0"/>
              <a:t> </a:t>
            </a:r>
            <a:r>
              <a:rPr lang="zh-CN" altLang="en-US" sz="1400" b="1" dirty="0" smtClean="0"/>
              <a:t>。 </a:t>
            </a:r>
            <a:endParaRPr lang="ko-KR" altLang="en-US" sz="1400" dirty="0"/>
          </a:p>
        </p:txBody>
      </p:sp>
      <p:sp>
        <p:nvSpPr>
          <p:cNvPr id="19" name="직사각형 18"/>
          <p:cNvSpPr/>
          <p:nvPr/>
        </p:nvSpPr>
        <p:spPr>
          <a:xfrm>
            <a:off x="1547664" y="2943016"/>
            <a:ext cx="8352928" cy="523220"/>
          </a:xfrm>
          <a:prstGeom prst="rect">
            <a:avLst/>
          </a:prstGeom>
        </p:spPr>
        <p:txBody>
          <a:bodyPr wrap="square">
            <a:spAutoFit/>
          </a:bodyPr>
          <a:lstStyle/>
          <a:p>
            <a:r>
              <a:rPr lang="ko-KR" altLang="en-US" sz="1400" b="1" dirty="0" err="1" smtClean="0"/>
              <a:t>蜗牛吐出液体</a:t>
            </a:r>
            <a:r>
              <a:rPr lang="ko-KR" altLang="en-US" sz="1400" b="1" dirty="0" smtClean="0"/>
              <a:t> </a:t>
            </a:r>
            <a:r>
              <a:rPr lang="en-US" altLang="ko-KR" sz="1400" b="1" dirty="0" err="1"/>
              <a:t>Camelia</a:t>
            </a:r>
            <a:r>
              <a:rPr lang="en-US" altLang="ko-KR" sz="1400" b="1" dirty="0"/>
              <a:t> </a:t>
            </a:r>
            <a:r>
              <a:rPr lang="en-US" altLang="ko-KR" sz="1400" b="1" dirty="0" err="1"/>
              <a:t>sinensis</a:t>
            </a:r>
            <a:r>
              <a:rPr lang="en-US" altLang="ko-KR" sz="1400" b="1" dirty="0"/>
              <a:t> leaf extract, Aloe </a:t>
            </a:r>
            <a:r>
              <a:rPr lang="en-US" altLang="ko-KR" sz="1400" b="1" dirty="0" err="1"/>
              <a:t>barbadensis</a:t>
            </a:r>
            <a:r>
              <a:rPr lang="en-US" altLang="ko-KR" sz="1400" b="1" dirty="0"/>
              <a:t> leaf juice </a:t>
            </a:r>
            <a:endParaRPr lang="en-US" altLang="ko-KR" sz="1400" b="1" dirty="0" smtClean="0"/>
          </a:p>
          <a:p>
            <a:r>
              <a:rPr lang="ko-KR" altLang="en-US" sz="1400" b="1" dirty="0" err="1" smtClean="0"/>
              <a:t>可以深入攻击皮肤营养补充使皮肤看起来更具有活力更有弹性</a:t>
            </a:r>
            <a:r>
              <a:rPr lang="zh-CN" altLang="en-US" sz="1400" b="1" dirty="0" smtClean="0"/>
              <a:t> 。 </a:t>
            </a:r>
            <a:endParaRPr lang="ko-KR" altLang="en-US" sz="1400" dirty="0"/>
          </a:p>
        </p:txBody>
      </p:sp>
      <p:sp>
        <p:nvSpPr>
          <p:cNvPr id="20" name="TextBox 19"/>
          <p:cNvSpPr txBox="1"/>
          <p:nvPr/>
        </p:nvSpPr>
        <p:spPr>
          <a:xfrm>
            <a:off x="1603473" y="5480139"/>
            <a:ext cx="6671967" cy="307777"/>
          </a:xfrm>
          <a:prstGeom prst="rect">
            <a:avLst/>
          </a:prstGeom>
          <a:noFill/>
        </p:spPr>
        <p:txBody>
          <a:bodyPr wrap="square" rtlCol="0">
            <a:spAutoFit/>
          </a:bodyPr>
          <a:lstStyle/>
          <a:p>
            <a:pPr fontAlgn="base" latinLnBrk="0"/>
            <a:r>
              <a:rPr lang="zh-CN" altLang="en-US" sz="1400" b="1" dirty="0"/>
              <a:t>使用纯天然原料自然地配方研制而成的产品，绝不含任何人工防腐剂成分。 </a:t>
            </a:r>
            <a:endParaRPr lang="zh-CN" alt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5" name="Picture 13"/>
          <p:cNvPicPr>
            <a:picLocks noChangeAspect="1" noChangeArrowheads="1"/>
          </p:cNvPicPr>
          <p:nvPr/>
        </p:nvPicPr>
        <p:blipFill>
          <a:blip r:embed="rId2" cstate="print"/>
          <a:srcRect/>
          <a:stretch>
            <a:fillRect/>
          </a:stretch>
        </p:blipFill>
        <p:spPr bwMode="auto">
          <a:xfrm>
            <a:off x="0" y="0"/>
            <a:ext cx="9172575" cy="682942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79512" y="4941168"/>
            <a:ext cx="1417568"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7" name="Picture 5"/>
          <p:cNvPicPr>
            <a:picLocks noChangeAspect="1" noChangeArrowheads="1"/>
          </p:cNvPicPr>
          <p:nvPr/>
        </p:nvPicPr>
        <p:blipFill>
          <a:blip r:embed="rId4" cstate="print"/>
          <a:srcRect/>
          <a:stretch>
            <a:fillRect/>
          </a:stretch>
        </p:blipFill>
        <p:spPr bwMode="auto">
          <a:xfrm>
            <a:off x="5580112" y="4941168"/>
            <a:ext cx="1365238" cy="1440160"/>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a:stretch>
            <a:fillRect/>
          </a:stretch>
        </p:blipFill>
        <p:spPr bwMode="auto">
          <a:xfrm>
            <a:off x="3923928" y="4869160"/>
            <a:ext cx="1265664" cy="158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9" name="Picture 7"/>
          <p:cNvPicPr>
            <a:picLocks noChangeAspect="1" noChangeArrowheads="1"/>
          </p:cNvPicPr>
          <p:nvPr/>
        </p:nvPicPr>
        <p:blipFill>
          <a:blip r:embed="rId6" cstate="print"/>
          <a:srcRect/>
          <a:stretch>
            <a:fillRect/>
          </a:stretch>
        </p:blipFill>
        <p:spPr bwMode="auto">
          <a:xfrm>
            <a:off x="7286644" y="4929198"/>
            <a:ext cx="1697201" cy="1368152"/>
          </a:xfrm>
          <a:prstGeom prst="rect">
            <a:avLst/>
          </a:prstGeom>
          <a:noFill/>
          <a:ln w="9525">
            <a:noFill/>
            <a:miter lim="800000"/>
            <a:headEnd/>
            <a:tailEnd/>
          </a:ln>
        </p:spPr>
      </p:pic>
      <p:pic>
        <p:nvPicPr>
          <p:cNvPr id="3081" name="Picture 9"/>
          <p:cNvPicPr>
            <a:picLocks noChangeAspect="1" noChangeArrowheads="1"/>
          </p:cNvPicPr>
          <p:nvPr/>
        </p:nvPicPr>
        <p:blipFill>
          <a:blip r:embed="rId7" cstate="print"/>
          <a:srcRect/>
          <a:stretch>
            <a:fillRect/>
          </a:stretch>
        </p:blipFill>
        <p:spPr bwMode="auto">
          <a:xfrm>
            <a:off x="1475656" y="5229200"/>
            <a:ext cx="552450" cy="781050"/>
          </a:xfrm>
          <a:prstGeom prst="rect">
            <a:avLst/>
          </a:prstGeom>
          <a:noFill/>
          <a:ln w="9525">
            <a:noFill/>
            <a:miter lim="800000"/>
            <a:headEnd/>
            <a:tailEnd/>
          </a:ln>
        </p:spPr>
      </p:pic>
      <p:pic>
        <p:nvPicPr>
          <p:cNvPr id="3082" name="Picture 10"/>
          <p:cNvPicPr>
            <a:picLocks noChangeAspect="1" noChangeArrowheads="1"/>
          </p:cNvPicPr>
          <p:nvPr/>
        </p:nvPicPr>
        <p:blipFill>
          <a:blip r:embed="rId7" cstate="print"/>
          <a:srcRect/>
          <a:stretch>
            <a:fillRect/>
          </a:stretch>
        </p:blipFill>
        <p:spPr bwMode="auto">
          <a:xfrm>
            <a:off x="6804248" y="5301208"/>
            <a:ext cx="552450" cy="781050"/>
          </a:xfrm>
          <a:prstGeom prst="rect">
            <a:avLst/>
          </a:prstGeom>
          <a:noFill/>
          <a:ln w="9525">
            <a:noFill/>
            <a:miter lim="800000"/>
            <a:headEnd/>
            <a:tailEnd/>
          </a:ln>
        </p:spPr>
      </p:pic>
      <p:pic>
        <p:nvPicPr>
          <p:cNvPr id="3083" name="Picture 11"/>
          <p:cNvPicPr>
            <a:picLocks noChangeAspect="1" noChangeArrowheads="1"/>
          </p:cNvPicPr>
          <p:nvPr/>
        </p:nvPicPr>
        <p:blipFill>
          <a:blip r:embed="rId7" cstate="print"/>
          <a:srcRect/>
          <a:stretch>
            <a:fillRect/>
          </a:stretch>
        </p:blipFill>
        <p:spPr bwMode="auto">
          <a:xfrm>
            <a:off x="5076056" y="5301208"/>
            <a:ext cx="552450" cy="781050"/>
          </a:xfrm>
          <a:prstGeom prst="rect">
            <a:avLst/>
          </a:prstGeom>
          <a:noFill/>
          <a:ln w="9525">
            <a:noFill/>
            <a:miter lim="800000"/>
            <a:headEnd/>
            <a:tailEnd/>
          </a:ln>
        </p:spPr>
      </p:pic>
      <p:pic>
        <p:nvPicPr>
          <p:cNvPr id="3084" name="Picture 12"/>
          <p:cNvPicPr>
            <a:picLocks noChangeAspect="1" noChangeArrowheads="1"/>
          </p:cNvPicPr>
          <p:nvPr/>
        </p:nvPicPr>
        <p:blipFill>
          <a:blip r:embed="rId7" cstate="print"/>
          <a:srcRect/>
          <a:stretch>
            <a:fillRect/>
          </a:stretch>
        </p:blipFill>
        <p:spPr bwMode="auto">
          <a:xfrm>
            <a:off x="3275856" y="5301208"/>
            <a:ext cx="552450" cy="781050"/>
          </a:xfrm>
          <a:prstGeom prst="rect">
            <a:avLst/>
          </a:prstGeom>
          <a:noFill/>
          <a:ln w="9525">
            <a:noFill/>
            <a:miter lim="800000"/>
            <a:headEnd/>
            <a:tailEnd/>
          </a:ln>
        </p:spPr>
      </p:pic>
      <p:pic>
        <p:nvPicPr>
          <p:cNvPr id="2050" name="Picture 2"/>
          <p:cNvPicPr>
            <a:picLocks noChangeAspect="1" noChangeArrowheads="1"/>
          </p:cNvPicPr>
          <p:nvPr/>
        </p:nvPicPr>
        <p:blipFill>
          <a:blip r:embed="rId8" cstate="print"/>
          <a:srcRect/>
          <a:stretch>
            <a:fillRect/>
          </a:stretch>
        </p:blipFill>
        <p:spPr bwMode="auto">
          <a:xfrm>
            <a:off x="2071670" y="4786322"/>
            <a:ext cx="1333500"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직사각형 11"/>
          <p:cNvSpPr/>
          <p:nvPr/>
        </p:nvSpPr>
        <p:spPr>
          <a:xfrm>
            <a:off x="4406730" y="3244334"/>
            <a:ext cx="330540" cy="369332"/>
          </a:xfrm>
          <a:prstGeom prst="rect">
            <a:avLst/>
          </a:prstGeom>
        </p:spPr>
        <p:txBody>
          <a:bodyPr wrap="none">
            <a:spAutoFit/>
          </a:bodyPr>
          <a:lstStyle/>
          <a:p>
            <a:r>
              <a:rPr lang="en-US" altLang="zh-CN" dirty="0" smtClean="0"/>
              <a:t>C</a:t>
            </a:r>
            <a:endParaRPr lang="ko-KR" altLang="en-US" dirty="0"/>
          </a:p>
        </p:txBody>
      </p:sp>
      <p:sp>
        <p:nvSpPr>
          <p:cNvPr id="13" name="직사각형 12"/>
          <p:cNvSpPr/>
          <p:nvPr/>
        </p:nvSpPr>
        <p:spPr>
          <a:xfrm>
            <a:off x="4406730" y="3244334"/>
            <a:ext cx="330540" cy="369332"/>
          </a:xfrm>
          <a:prstGeom prst="rect">
            <a:avLst/>
          </a:prstGeom>
        </p:spPr>
        <p:txBody>
          <a:bodyPr wrap="none">
            <a:spAutoFit/>
          </a:bodyPr>
          <a:lstStyle/>
          <a:p>
            <a:r>
              <a:rPr lang="en-US" altLang="zh-CN" dirty="0" smtClean="0"/>
              <a:t>C</a:t>
            </a:r>
            <a:endParaRPr lang="ko-KR" altLang="en-US" dirty="0"/>
          </a:p>
        </p:txBody>
      </p:sp>
      <p:pic>
        <p:nvPicPr>
          <p:cNvPr id="8194" name="Picture 2"/>
          <p:cNvPicPr>
            <a:picLocks noChangeAspect="1" noChangeArrowheads="1"/>
          </p:cNvPicPr>
          <p:nvPr/>
        </p:nvPicPr>
        <p:blipFill>
          <a:blip r:embed="rId9" cstate="print"/>
          <a:srcRect/>
          <a:stretch>
            <a:fillRect/>
          </a:stretch>
        </p:blipFill>
        <p:spPr bwMode="auto">
          <a:xfrm>
            <a:off x="0" y="0"/>
            <a:ext cx="9174545" cy="6848475"/>
          </a:xfrm>
          <a:prstGeom prst="rect">
            <a:avLst/>
          </a:prstGeom>
          <a:noFill/>
          <a:ln w="9525">
            <a:noFill/>
            <a:miter lim="800000"/>
            <a:headEnd/>
            <a:tailEnd/>
          </a:ln>
        </p:spPr>
      </p:pic>
      <p:pic>
        <p:nvPicPr>
          <p:cNvPr id="15" name="Picture 2"/>
          <p:cNvPicPr>
            <a:picLocks noChangeAspect="1" noChangeArrowheads="1"/>
          </p:cNvPicPr>
          <p:nvPr/>
        </p:nvPicPr>
        <p:blipFill>
          <a:blip r:embed="rId10" cstate="print"/>
          <a:srcRect/>
          <a:stretch>
            <a:fillRect/>
          </a:stretch>
        </p:blipFill>
        <p:spPr bwMode="auto">
          <a:xfrm>
            <a:off x="611560" y="476672"/>
            <a:ext cx="4032448" cy="576064"/>
          </a:xfrm>
          <a:prstGeom prst="rect">
            <a:avLst/>
          </a:prstGeom>
          <a:noFill/>
          <a:ln w="9525">
            <a:noFill/>
            <a:miter lim="800000"/>
            <a:headEnd/>
            <a:tailEnd/>
          </a:ln>
        </p:spPr>
      </p:pic>
      <p:sp>
        <p:nvSpPr>
          <p:cNvPr id="16" name="직사각형 15"/>
          <p:cNvSpPr/>
          <p:nvPr/>
        </p:nvSpPr>
        <p:spPr>
          <a:xfrm>
            <a:off x="1337464" y="589158"/>
            <a:ext cx="1107996" cy="369332"/>
          </a:xfrm>
          <a:prstGeom prst="rect">
            <a:avLst/>
          </a:prstGeom>
        </p:spPr>
        <p:txBody>
          <a:bodyPr wrap="none">
            <a:spAutoFit/>
          </a:bodyPr>
          <a:lstStyle/>
          <a:p>
            <a:r>
              <a:rPr lang="zh-CN" altLang="en-US" b="1" dirty="0" smtClean="0">
                <a:solidFill>
                  <a:schemeClr val="bg1"/>
                </a:solidFill>
              </a:rPr>
              <a:t>使用方法</a:t>
            </a:r>
            <a:endParaRPr lang="en-US" altLang="zh-CN" b="1" dirty="0" smtClean="0">
              <a:solidFill>
                <a:schemeClr val="bg1"/>
              </a:solidFill>
            </a:endParaRPr>
          </a:p>
        </p:txBody>
      </p:sp>
      <p:sp>
        <p:nvSpPr>
          <p:cNvPr id="17" name="직사각형 16"/>
          <p:cNvSpPr/>
          <p:nvPr/>
        </p:nvSpPr>
        <p:spPr>
          <a:xfrm>
            <a:off x="683568" y="1582341"/>
            <a:ext cx="7992888" cy="2585323"/>
          </a:xfrm>
          <a:prstGeom prst="rect">
            <a:avLst/>
          </a:prstGeom>
        </p:spPr>
        <p:txBody>
          <a:bodyPr wrap="square">
            <a:spAutoFit/>
          </a:bodyPr>
          <a:lstStyle/>
          <a:p>
            <a:r>
              <a:rPr lang="en-US" altLang="ko-KR" b="1" dirty="0" smtClean="0">
                <a:solidFill>
                  <a:schemeClr val="tx1">
                    <a:lumMod val="85000"/>
                    <a:lumOff val="15000"/>
                  </a:schemeClr>
                </a:solidFill>
                <a:latin typeface="SimSun" pitchFamily="2" charset="-122"/>
                <a:ea typeface="SimSun" pitchFamily="2" charset="-122"/>
              </a:rPr>
              <a:t>1 </a:t>
            </a:r>
            <a:r>
              <a:rPr lang="zh-CN" altLang="en-US" b="1" dirty="0" smtClean="0">
                <a:solidFill>
                  <a:schemeClr val="tx1">
                    <a:lumMod val="85000"/>
                    <a:lumOff val="15000"/>
                  </a:schemeClr>
                </a:solidFill>
                <a:latin typeface="SimSun" pitchFamily="2" charset="-122"/>
                <a:ea typeface="SimSun" pitchFamily="2" charset="-122"/>
              </a:rPr>
              <a:t>洗脸以后用面膜刷将面膜均匀地涂在脸上</a:t>
            </a:r>
            <a:endParaRPr lang="en-US" altLang="zh-CN" b="1" dirty="0" smtClean="0">
              <a:solidFill>
                <a:schemeClr val="tx1">
                  <a:lumMod val="85000"/>
                  <a:lumOff val="15000"/>
                </a:schemeClr>
              </a:solidFill>
              <a:latin typeface="SimSun" pitchFamily="2" charset="-122"/>
              <a:ea typeface="SimSun" pitchFamily="2" charset="-122"/>
            </a:endParaRPr>
          </a:p>
          <a:p>
            <a:endParaRPr lang="en-US" altLang="ko-KR" b="1" dirty="0" smtClean="0">
              <a:solidFill>
                <a:schemeClr val="tx1">
                  <a:lumMod val="85000"/>
                  <a:lumOff val="15000"/>
                </a:schemeClr>
              </a:solidFill>
              <a:latin typeface="SimSun" pitchFamily="2" charset="-122"/>
              <a:ea typeface="SimSun" pitchFamily="2" charset="-122"/>
            </a:endParaRPr>
          </a:p>
          <a:p>
            <a:r>
              <a:rPr lang="en-US" altLang="ko-KR" b="1" dirty="0" smtClean="0">
                <a:solidFill>
                  <a:schemeClr val="tx1">
                    <a:lumMod val="85000"/>
                    <a:lumOff val="15000"/>
                  </a:schemeClr>
                </a:solidFill>
                <a:latin typeface="SimSun" pitchFamily="2" charset="-122"/>
                <a:ea typeface="SimSun" pitchFamily="2" charset="-122"/>
              </a:rPr>
              <a:t>2 </a:t>
            </a:r>
            <a:r>
              <a:rPr lang="zh-CN" altLang="en-US" b="1" dirty="0" smtClean="0">
                <a:solidFill>
                  <a:schemeClr val="tx1">
                    <a:lumMod val="85000"/>
                    <a:lumOff val="15000"/>
                  </a:schemeClr>
                </a:solidFill>
                <a:latin typeface="SimSun" pitchFamily="2" charset="-122"/>
                <a:ea typeface="SimSun" pitchFamily="2" charset="-122"/>
              </a:rPr>
              <a:t>涂的时候，沿着皮肤的纹理，由里向外，注意避开眼睛。</a:t>
            </a:r>
            <a:endParaRPr lang="en-US" altLang="zh-CN" b="1" dirty="0" smtClean="0">
              <a:solidFill>
                <a:schemeClr val="tx1">
                  <a:lumMod val="85000"/>
                  <a:lumOff val="15000"/>
                </a:schemeClr>
              </a:solidFill>
              <a:latin typeface="SimSun" pitchFamily="2" charset="-122"/>
              <a:ea typeface="SimSun" pitchFamily="2" charset="-122"/>
            </a:endParaRPr>
          </a:p>
          <a:p>
            <a:endParaRPr lang="en-US" altLang="ko-KR" b="1" dirty="0" smtClean="0">
              <a:solidFill>
                <a:schemeClr val="tx1">
                  <a:lumMod val="85000"/>
                  <a:lumOff val="15000"/>
                </a:schemeClr>
              </a:solidFill>
              <a:latin typeface="SimSun" pitchFamily="2" charset="-122"/>
              <a:ea typeface="SimSun" pitchFamily="2" charset="-122"/>
            </a:endParaRPr>
          </a:p>
          <a:p>
            <a:r>
              <a:rPr lang="en-US" altLang="ko-KR" b="1" dirty="0" smtClean="0">
                <a:solidFill>
                  <a:schemeClr val="tx1">
                    <a:lumMod val="85000"/>
                    <a:lumOff val="15000"/>
                  </a:schemeClr>
                </a:solidFill>
                <a:latin typeface="SimSun" pitchFamily="2" charset="-122"/>
                <a:ea typeface="SimSun" pitchFamily="2" charset="-122"/>
              </a:rPr>
              <a:t>3 </a:t>
            </a:r>
            <a:r>
              <a:rPr lang="zh-CN" altLang="en-US" b="1" dirty="0" smtClean="0">
                <a:solidFill>
                  <a:schemeClr val="tx1">
                    <a:lumMod val="85000"/>
                    <a:lumOff val="15000"/>
                  </a:schemeClr>
                </a:solidFill>
                <a:latin typeface="SimSun" pitchFamily="2" charset="-122"/>
                <a:ea typeface="SimSun" pitchFamily="2" charset="-122"/>
              </a:rPr>
              <a:t>大约</a:t>
            </a:r>
            <a:r>
              <a:rPr lang="en-US" altLang="zh-CN" b="1" dirty="0" smtClean="0">
                <a:solidFill>
                  <a:schemeClr val="tx1">
                    <a:lumMod val="85000"/>
                    <a:lumOff val="15000"/>
                  </a:schemeClr>
                </a:solidFill>
                <a:latin typeface="SimSun" pitchFamily="2" charset="-122"/>
                <a:ea typeface="SimSun" pitchFamily="2" charset="-122"/>
              </a:rPr>
              <a:t>10-20</a:t>
            </a:r>
            <a:r>
              <a:rPr lang="zh-CN" altLang="en-US" b="1" dirty="0" smtClean="0">
                <a:solidFill>
                  <a:schemeClr val="tx1">
                    <a:lumMod val="85000"/>
                    <a:lumOff val="15000"/>
                  </a:schemeClr>
                </a:solidFill>
                <a:latin typeface="SimSun" pitchFamily="2" charset="-122"/>
                <a:ea typeface="SimSun" pitchFamily="2" charset="-122"/>
              </a:rPr>
              <a:t>分钟以后，脸部有强烈的紧绷感，面膜变干时，洗去即可。</a:t>
            </a:r>
            <a:endParaRPr lang="en-US" altLang="zh-CN" b="1" dirty="0" smtClean="0">
              <a:solidFill>
                <a:schemeClr val="tx1">
                  <a:lumMod val="85000"/>
                  <a:lumOff val="15000"/>
                </a:schemeClr>
              </a:solidFill>
              <a:latin typeface="SimSun" pitchFamily="2" charset="-122"/>
              <a:ea typeface="SimSun" pitchFamily="2" charset="-122"/>
            </a:endParaRPr>
          </a:p>
          <a:p>
            <a:r>
              <a:rPr lang="zh-CN" altLang="en-US" b="1" dirty="0" smtClean="0">
                <a:solidFill>
                  <a:schemeClr val="tx1">
                    <a:lumMod val="85000"/>
                    <a:lumOff val="15000"/>
                  </a:schemeClr>
                </a:solidFill>
                <a:latin typeface="SimSun" pitchFamily="2" charset="-122"/>
                <a:ea typeface="SimSun" pitchFamily="2" charset="-122"/>
              </a:rPr>
              <a:t>  </a:t>
            </a:r>
            <a:r>
              <a:rPr lang="en-US" altLang="zh-CN" b="1" dirty="0" smtClean="0">
                <a:solidFill>
                  <a:schemeClr val="tx1">
                    <a:lumMod val="85000"/>
                    <a:lumOff val="15000"/>
                  </a:schemeClr>
                </a:solidFill>
                <a:latin typeface="SimSun" pitchFamily="2" charset="-122"/>
                <a:ea typeface="SimSun" pitchFamily="2" charset="-122"/>
              </a:rPr>
              <a:t>-</a:t>
            </a:r>
            <a:r>
              <a:rPr lang="zh-CN" altLang="en-US" b="1" dirty="0" smtClean="0">
                <a:solidFill>
                  <a:schemeClr val="tx1">
                    <a:lumMod val="85000"/>
                    <a:lumOff val="15000"/>
                  </a:schemeClr>
                </a:solidFill>
                <a:latin typeface="SimSun" pitchFamily="2" charset="-122"/>
                <a:ea typeface="SimSun" pitchFamily="2" charset="-122"/>
              </a:rPr>
              <a:t>用热毛巾或海绵敷脸</a:t>
            </a:r>
            <a:r>
              <a:rPr lang="en-US" altLang="zh-CN" b="1" dirty="0" smtClean="0">
                <a:solidFill>
                  <a:schemeClr val="tx1">
                    <a:lumMod val="85000"/>
                    <a:lumOff val="15000"/>
                  </a:schemeClr>
                </a:solidFill>
                <a:latin typeface="SimSun" pitchFamily="2" charset="-122"/>
                <a:ea typeface="SimSun" pitchFamily="2" charset="-122"/>
              </a:rPr>
              <a:t>1</a:t>
            </a:r>
            <a:r>
              <a:rPr lang="zh-CN" altLang="en-US" b="1" dirty="0" smtClean="0">
                <a:solidFill>
                  <a:schemeClr val="tx1">
                    <a:lumMod val="85000"/>
                    <a:lumOff val="15000"/>
                  </a:schemeClr>
                </a:solidFill>
                <a:latin typeface="SimSun" pitchFamily="2" charset="-122"/>
                <a:ea typeface="SimSun" pitchFamily="2" charset="-122"/>
              </a:rPr>
              <a:t>分钟左右以后擦去的话，效果更好。</a:t>
            </a:r>
            <a:endParaRPr lang="en-US" altLang="zh-CN" b="1" dirty="0" smtClean="0">
              <a:solidFill>
                <a:schemeClr val="tx1">
                  <a:lumMod val="85000"/>
                  <a:lumOff val="15000"/>
                </a:schemeClr>
              </a:solidFill>
              <a:latin typeface="SimSun" pitchFamily="2" charset="-122"/>
              <a:ea typeface="SimSun" pitchFamily="2" charset="-122"/>
            </a:endParaRPr>
          </a:p>
          <a:p>
            <a:pPr>
              <a:buFont typeface="Arial" charset="0"/>
              <a:buChar char="•"/>
            </a:pPr>
            <a:endParaRPr lang="en-US" altLang="ko-KR" b="1" dirty="0" smtClean="0">
              <a:solidFill>
                <a:schemeClr val="tx1">
                  <a:lumMod val="85000"/>
                  <a:lumOff val="15000"/>
                </a:schemeClr>
              </a:solidFill>
              <a:latin typeface="SimSun" pitchFamily="2" charset="-122"/>
              <a:ea typeface="SimSun" pitchFamily="2" charset="-122"/>
            </a:endParaRPr>
          </a:p>
          <a:p>
            <a:r>
              <a:rPr lang="en-US" altLang="ko-KR" b="1" dirty="0" smtClean="0">
                <a:solidFill>
                  <a:schemeClr val="tx1">
                    <a:lumMod val="85000"/>
                    <a:lumOff val="15000"/>
                  </a:schemeClr>
                </a:solidFill>
                <a:latin typeface="SimSun" pitchFamily="2" charset="-122"/>
                <a:ea typeface="SimSun" pitchFamily="2" charset="-122"/>
              </a:rPr>
              <a:t>4 </a:t>
            </a:r>
            <a:r>
              <a:rPr lang="zh-CN" altLang="en-US" b="1" dirty="0" smtClean="0">
                <a:solidFill>
                  <a:schemeClr val="tx1">
                    <a:lumMod val="85000"/>
                    <a:lumOff val="15000"/>
                  </a:schemeClr>
                </a:solidFill>
                <a:latin typeface="SimSun" pitchFamily="2" charset="-122"/>
                <a:ea typeface="SimSun" pitchFamily="2" charset="-122"/>
              </a:rPr>
              <a:t>洗脸以后用产品包装内附有的精华液拍打，促进吸收。</a:t>
            </a:r>
            <a:r>
              <a:rPr lang="en-US" altLang="zh-CN" b="1" dirty="0" smtClean="0">
                <a:solidFill>
                  <a:schemeClr val="tx1">
                    <a:lumMod val="85000"/>
                    <a:lumOff val="15000"/>
                  </a:schemeClr>
                </a:solidFill>
                <a:latin typeface="SimSun" pitchFamily="2" charset="-122"/>
                <a:ea typeface="SimSun" pitchFamily="2" charset="-122"/>
              </a:rPr>
              <a:t>-</a:t>
            </a:r>
            <a:r>
              <a:rPr lang="zh-CN" altLang="en-US" b="1" dirty="0" smtClean="0">
                <a:solidFill>
                  <a:schemeClr val="tx1">
                    <a:lumMod val="85000"/>
                    <a:lumOff val="15000"/>
                  </a:schemeClr>
                </a:solidFill>
                <a:latin typeface="SimSun" pitchFamily="2" charset="-122"/>
                <a:ea typeface="SimSun" pitchFamily="2" charset="-122"/>
              </a:rPr>
              <a:t>内附产品或者</a:t>
            </a:r>
            <a:endParaRPr lang="en-US" altLang="zh-CN" b="1" dirty="0" smtClean="0">
              <a:solidFill>
                <a:schemeClr val="tx1">
                  <a:lumMod val="85000"/>
                  <a:lumOff val="15000"/>
                </a:schemeClr>
              </a:solidFill>
              <a:latin typeface="SimSun" pitchFamily="2" charset="-122"/>
              <a:ea typeface="SimSun" pitchFamily="2" charset="-122"/>
            </a:endParaRPr>
          </a:p>
          <a:p>
            <a:r>
              <a:rPr lang="zh-CN" altLang="en-US" b="1" dirty="0" smtClean="0">
                <a:solidFill>
                  <a:schemeClr val="tx1">
                    <a:lumMod val="85000"/>
                    <a:lumOff val="15000"/>
                  </a:schemeClr>
                </a:solidFill>
                <a:latin typeface="SimSun" pitchFamily="2" charset="-122"/>
                <a:ea typeface="SimSun" pitchFamily="2" charset="-122"/>
              </a:rPr>
              <a:t>  不是内附产品</a:t>
            </a:r>
            <a:endParaRPr lang="en-US" altLang="zh-CN" b="1" dirty="0" smtClean="0">
              <a:solidFill>
                <a:schemeClr val="tx1">
                  <a:lumMod val="85000"/>
                  <a:lumOff val="15000"/>
                </a:schemeClr>
              </a:solidFill>
              <a:latin typeface="SimSun" pitchFamily="2" charset="-122"/>
              <a:ea typeface="SimSun"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57150"/>
            <a:ext cx="9134475" cy="6915150"/>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1000100" y="1571612"/>
            <a:ext cx="1285875" cy="15144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p:cNvSpPr txBox="1"/>
          <p:nvPr/>
        </p:nvSpPr>
        <p:spPr>
          <a:xfrm>
            <a:off x="1071538" y="2643182"/>
            <a:ext cx="1143008" cy="400110"/>
          </a:xfrm>
          <a:prstGeom prst="rect">
            <a:avLst/>
          </a:prstGeom>
          <a:noFill/>
        </p:spPr>
        <p:txBody>
          <a:bodyPr wrap="square" rtlCol="0">
            <a:spAutoFit/>
          </a:bodyPr>
          <a:lstStyle/>
          <a:p>
            <a:endParaRPr lang="en-US" altLang="zh-CN" sz="1000" dirty="0" smtClean="0">
              <a:solidFill>
                <a:srgbClr val="0070C0"/>
              </a:solidFill>
              <a:latin typeface="HY산B" pitchFamily="18" charset="-127"/>
              <a:ea typeface="HY산B" pitchFamily="18" charset="-127"/>
            </a:endParaRPr>
          </a:p>
          <a:p>
            <a:r>
              <a:rPr lang="en-US" altLang="zh-CN" sz="1000" dirty="0" smtClean="0">
                <a:solidFill>
                  <a:srgbClr val="0070C0"/>
                </a:solidFill>
                <a:latin typeface="HY산B" pitchFamily="18" charset="-127"/>
                <a:ea typeface="HY산B" pitchFamily="18" charset="-127"/>
              </a:rPr>
              <a:t>      </a:t>
            </a:r>
            <a:r>
              <a:rPr lang="zh-CN" altLang="en-US" sz="1000" dirty="0" smtClean="0">
                <a:solidFill>
                  <a:srgbClr val="0070C0"/>
                </a:solidFill>
                <a:latin typeface="HY산B" pitchFamily="18" charset="-127"/>
                <a:ea typeface="HY산B" pitchFamily="18" charset="-127"/>
              </a:rPr>
              <a:t>敷上纱布</a:t>
            </a:r>
            <a:endParaRPr lang="ko-KR" altLang="en-US" sz="1000" dirty="0">
              <a:solidFill>
                <a:srgbClr val="0070C0"/>
              </a:solidFill>
              <a:latin typeface="HY산B" pitchFamily="18" charset="-127"/>
              <a:ea typeface="HY산B" pitchFamily="18" charset="-127"/>
            </a:endParaRPr>
          </a:p>
        </p:txBody>
      </p:sp>
      <p:cxnSp>
        <p:nvCxnSpPr>
          <p:cNvPr id="9" name="직선 화살표 연결선 8"/>
          <p:cNvCxnSpPr/>
          <p:nvPr/>
        </p:nvCxnSpPr>
        <p:spPr>
          <a:xfrm rot="5400000" flipH="1" flipV="1">
            <a:off x="1357290" y="2143116"/>
            <a:ext cx="14287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000364" y="1643050"/>
            <a:ext cx="5748100" cy="2192908"/>
          </a:xfrm>
          <a:prstGeom prst="rect">
            <a:avLst/>
          </a:prstGeom>
          <a:noFill/>
        </p:spPr>
        <p:txBody>
          <a:bodyPr wrap="square" rtlCol="0">
            <a:spAutoFit/>
          </a:bodyPr>
          <a:lstStyle/>
          <a:p>
            <a:endParaRPr lang="en-US" altLang="ko-KR" sz="1600" b="1" dirty="0" smtClean="0">
              <a:solidFill>
                <a:schemeClr val="accent6">
                  <a:lumMod val="75000"/>
                </a:schemeClr>
              </a:solidFill>
            </a:endParaRPr>
          </a:p>
          <a:p>
            <a:r>
              <a:rPr lang="zh-CN" altLang="en-US" b="1" dirty="0" smtClean="0">
                <a:solidFill>
                  <a:schemeClr val="accent6">
                    <a:lumMod val="75000"/>
                  </a:schemeClr>
                </a:solidFill>
              </a:rPr>
              <a:t>让下垂的双颊和眼角提神</a:t>
            </a:r>
            <a:r>
              <a:rPr lang="en-US" altLang="zh-CN" sz="2000" b="1" dirty="0" smtClean="0">
                <a:solidFill>
                  <a:srgbClr val="B7BA38"/>
                </a:solidFill>
              </a:rPr>
              <a:t>2</a:t>
            </a:r>
            <a:r>
              <a:rPr lang="zh-CN" altLang="en-US" sz="2000" b="1" dirty="0" smtClean="0">
                <a:solidFill>
                  <a:srgbClr val="B7BA38"/>
                </a:solidFill>
              </a:rPr>
              <a:t>倍</a:t>
            </a:r>
            <a:r>
              <a:rPr lang="zh-CN" altLang="en-US" b="1" dirty="0" smtClean="0">
                <a:solidFill>
                  <a:schemeClr val="accent6">
                    <a:lumMod val="75000"/>
                  </a:schemeClr>
                </a:solidFill>
              </a:rPr>
              <a:t>的方法 </a:t>
            </a:r>
            <a:r>
              <a:rPr lang="en-US" altLang="zh-CN" b="1" dirty="0" smtClean="0">
                <a:solidFill>
                  <a:schemeClr val="accent6">
                    <a:lumMod val="75000"/>
                  </a:schemeClr>
                </a:solidFill>
              </a:rPr>
              <a:t>!!!</a:t>
            </a:r>
          </a:p>
          <a:p>
            <a:endParaRPr lang="en-US" altLang="ko-KR" b="1" dirty="0" smtClean="0">
              <a:solidFill>
                <a:schemeClr val="accent6">
                  <a:lumMod val="75000"/>
                </a:schemeClr>
              </a:solidFill>
            </a:endParaRPr>
          </a:p>
          <a:p>
            <a:pPr>
              <a:lnSpc>
                <a:spcPct val="150000"/>
              </a:lnSpc>
            </a:pPr>
            <a:r>
              <a:rPr lang="zh-CN" altLang="en-US" sz="1100" b="1" dirty="0" smtClean="0">
                <a:solidFill>
                  <a:schemeClr val="accent6">
                    <a:lumMod val="75000"/>
                  </a:schemeClr>
                </a:solidFill>
              </a:rPr>
              <a:t>将迈达斯金拉伸面膜涂在脸上后</a:t>
            </a:r>
            <a:endParaRPr lang="en-US" altLang="ko-KR" sz="1100" b="1" dirty="0" smtClean="0">
              <a:solidFill>
                <a:schemeClr val="accent6">
                  <a:lumMod val="75000"/>
                </a:schemeClr>
              </a:solidFill>
            </a:endParaRPr>
          </a:p>
          <a:p>
            <a:pPr>
              <a:lnSpc>
                <a:spcPct val="150000"/>
              </a:lnSpc>
            </a:pPr>
            <a:r>
              <a:rPr lang="zh-CN" altLang="en-US" sz="1100" b="1" dirty="0" smtClean="0">
                <a:solidFill>
                  <a:schemeClr val="accent6">
                    <a:lumMod val="75000"/>
                  </a:schemeClr>
                </a:solidFill>
              </a:rPr>
              <a:t>把涂有面膜的纱布再次敷在脸上</a:t>
            </a:r>
            <a:endParaRPr lang="en-US" altLang="ko-KR" sz="1100" b="1" dirty="0" smtClean="0">
              <a:solidFill>
                <a:schemeClr val="accent6">
                  <a:lumMod val="75000"/>
                </a:schemeClr>
              </a:solidFill>
            </a:endParaRPr>
          </a:p>
          <a:p>
            <a:pPr>
              <a:lnSpc>
                <a:spcPct val="150000"/>
              </a:lnSpc>
            </a:pPr>
            <a:r>
              <a:rPr lang="zh-CN" altLang="en-US" sz="1100" b="1" dirty="0" smtClean="0">
                <a:solidFill>
                  <a:schemeClr val="accent6">
                    <a:lumMod val="75000"/>
                  </a:schemeClr>
                </a:solidFill>
              </a:rPr>
              <a:t>为了让双颊的提伸效果更好，将纱布稍稍向上拉。</a:t>
            </a:r>
            <a:endParaRPr lang="en-US" altLang="zh-CN" sz="1100" b="1" dirty="0" smtClean="0">
              <a:solidFill>
                <a:schemeClr val="accent6">
                  <a:lumMod val="75000"/>
                </a:schemeClr>
              </a:solidFill>
            </a:endParaRPr>
          </a:p>
          <a:p>
            <a:pPr>
              <a:lnSpc>
                <a:spcPct val="150000"/>
              </a:lnSpc>
            </a:pPr>
            <a:r>
              <a:rPr lang="en-US" altLang="zh-CN" sz="1100" b="1" dirty="0" smtClean="0">
                <a:solidFill>
                  <a:schemeClr val="accent6">
                    <a:lumMod val="75000"/>
                  </a:schemeClr>
                </a:solidFill>
              </a:rPr>
              <a:t>10-20</a:t>
            </a:r>
            <a:r>
              <a:rPr lang="zh-CN" altLang="en-US" sz="1100" b="1" dirty="0" smtClean="0">
                <a:solidFill>
                  <a:schemeClr val="accent6">
                    <a:lumMod val="75000"/>
                  </a:schemeClr>
                </a:solidFill>
              </a:rPr>
              <a:t>分钟以后，面膜变干以后撕下，用温水洗脸。</a:t>
            </a:r>
            <a:endParaRPr lang="en-US" altLang="zh-CN" sz="1100" b="1" dirty="0" smtClean="0">
              <a:solidFill>
                <a:schemeClr val="accent6">
                  <a:lumMod val="75000"/>
                </a:schemeClr>
              </a:solidFill>
            </a:endParaRPr>
          </a:p>
          <a:p>
            <a:pPr>
              <a:lnSpc>
                <a:spcPct val="150000"/>
              </a:lnSpc>
            </a:pPr>
            <a:r>
              <a:rPr lang="zh-CN" altLang="en-US" sz="1100" b="1" dirty="0" smtClean="0">
                <a:solidFill>
                  <a:schemeClr val="accent6">
                    <a:lumMod val="75000"/>
                  </a:schemeClr>
                </a:solidFill>
              </a:rPr>
              <a:t>眼角部分也用同样的方法贴以后撕去。</a:t>
            </a:r>
            <a:endParaRPr lang="ko-KR" altLang="en-US" sz="1100" b="1" dirty="0">
              <a:solidFill>
                <a:schemeClr val="accent6">
                  <a:lumMod val="75000"/>
                </a:schemeClr>
              </a:solidFill>
            </a:endParaRPr>
          </a:p>
        </p:txBody>
      </p:sp>
      <p:sp>
        <p:nvSpPr>
          <p:cNvPr id="13" name="TextBox 12"/>
          <p:cNvSpPr txBox="1"/>
          <p:nvPr/>
        </p:nvSpPr>
        <p:spPr>
          <a:xfrm>
            <a:off x="642910" y="3214686"/>
            <a:ext cx="2214578" cy="369332"/>
          </a:xfrm>
          <a:prstGeom prst="rect">
            <a:avLst/>
          </a:prstGeom>
          <a:noFill/>
        </p:spPr>
        <p:txBody>
          <a:bodyPr wrap="square" rtlCol="0">
            <a:spAutoFit/>
          </a:bodyPr>
          <a:lstStyle/>
          <a:p>
            <a:r>
              <a:rPr lang="ko-KR" altLang="en-US" dirty="0" smtClean="0">
                <a:latin typeface="HY울릉도B" pitchFamily="18" charset="-127"/>
                <a:ea typeface="HY울릉도B" pitchFamily="18" charset="-127"/>
              </a:rPr>
              <a:t>     </a:t>
            </a:r>
            <a:r>
              <a:rPr lang="zh-CN" altLang="en-US" sz="1400" b="1" dirty="0" smtClean="0">
                <a:solidFill>
                  <a:srgbClr val="92D050"/>
                </a:solidFill>
                <a:latin typeface="HY울릉도B" pitchFamily="18" charset="-127"/>
                <a:ea typeface="HY울릉도B" pitchFamily="18" charset="-127"/>
              </a:rPr>
              <a:t>拉伸效果</a:t>
            </a:r>
            <a:r>
              <a:rPr lang="ko-KR" altLang="en-US" sz="1400" b="1" dirty="0" smtClean="0">
                <a:solidFill>
                  <a:srgbClr val="92D050"/>
                </a:solidFill>
                <a:latin typeface="HY울릉도B" pitchFamily="18" charset="-127"/>
                <a:ea typeface="HY울릉도B" pitchFamily="18" charset="-127"/>
              </a:rPr>
              <a:t> </a:t>
            </a:r>
            <a:endParaRPr lang="ko-KR" altLang="en-US" sz="1400" b="1" dirty="0">
              <a:solidFill>
                <a:srgbClr val="92D050"/>
              </a:solidFill>
              <a:latin typeface="HY울릉도B" pitchFamily="18" charset="-127"/>
              <a:ea typeface="HY울릉도B" pitchFamily="18" charset="-127"/>
            </a:endParaRPr>
          </a:p>
        </p:txBody>
      </p:sp>
      <p:sp>
        <p:nvSpPr>
          <p:cNvPr id="14" name="위쪽 화살표 13"/>
          <p:cNvSpPr/>
          <p:nvPr/>
        </p:nvSpPr>
        <p:spPr>
          <a:xfrm>
            <a:off x="1948182" y="3233996"/>
            <a:ext cx="214314" cy="285752"/>
          </a:xfrm>
          <a:prstGeom prst="up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pic>
        <p:nvPicPr>
          <p:cNvPr id="1031" name="Picture 7"/>
          <p:cNvPicPr>
            <a:picLocks noChangeAspect="1" noChangeArrowheads="1"/>
          </p:cNvPicPr>
          <p:nvPr/>
        </p:nvPicPr>
        <p:blipFill>
          <a:blip r:embed="rId4" cstate="print"/>
          <a:srcRect/>
          <a:stretch>
            <a:fillRect/>
          </a:stretch>
        </p:blipFill>
        <p:spPr bwMode="auto">
          <a:xfrm>
            <a:off x="1071538" y="4214817"/>
            <a:ext cx="1285884" cy="15765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7" name="TextBox 16"/>
          <p:cNvSpPr txBox="1"/>
          <p:nvPr/>
        </p:nvSpPr>
        <p:spPr>
          <a:xfrm>
            <a:off x="1214414" y="5357826"/>
            <a:ext cx="1000132" cy="400110"/>
          </a:xfrm>
          <a:prstGeom prst="rect">
            <a:avLst/>
          </a:prstGeom>
          <a:noFill/>
        </p:spPr>
        <p:txBody>
          <a:bodyPr wrap="square" rtlCol="0">
            <a:spAutoFit/>
          </a:bodyPr>
          <a:lstStyle/>
          <a:p>
            <a:r>
              <a:rPr lang="ko-KR" altLang="en-US" sz="1000" dirty="0" smtClean="0">
                <a:solidFill>
                  <a:srgbClr val="0070C0"/>
                </a:solidFill>
                <a:latin typeface="양재둘기체M" pitchFamily="18" charset="-127"/>
                <a:ea typeface="양재둘기체M" pitchFamily="18" charset="-127"/>
              </a:rPr>
              <a:t> </a:t>
            </a:r>
            <a:endParaRPr lang="en-US" altLang="ko-KR" sz="1000" dirty="0" smtClean="0">
              <a:solidFill>
                <a:srgbClr val="0070C0"/>
              </a:solidFill>
              <a:latin typeface="HY산B" pitchFamily="18" charset="-127"/>
              <a:ea typeface="HY산B" pitchFamily="18" charset="-127"/>
            </a:endParaRPr>
          </a:p>
          <a:p>
            <a:r>
              <a:rPr lang="en-US" altLang="zh-CN" sz="1000" dirty="0" smtClean="0">
                <a:solidFill>
                  <a:srgbClr val="0070C0"/>
                </a:solidFill>
                <a:latin typeface="HY산B" pitchFamily="18" charset="-127"/>
                <a:ea typeface="HY산B" pitchFamily="18" charset="-127"/>
              </a:rPr>
              <a:t>    </a:t>
            </a:r>
            <a:r>
              <a:rPr lang="zh-CN" altLang="en-US" sz="1000" dirty="0" smtClean="0">
                <a:solidFill>
                  <a:srgbClr val="0070C0"/>
                </a:solidFill>
                <a:latin typeface="HY산B" pitchFamily="18" charset="-127"/>
                <a:ea typeface="HY산B" pitchFamily="18" charset="-127"/>
              </a:rPr>
              <a:t>敷上纱布</a:t>
            </a:r>
            <a:endParaRPr lang="ko-KR" altLang="en-US" sz="1000" dirty="0">
              <a:solidFill>
                <a:srgbClr val="0070C0"/>
              </a:solidFill>
              <a:latin typeface="HY산B" pitchFamily="18" charset="-127"/>
              <a:ea typeface="HY산B" pitchFamily="18" charset="-127"/>
            </a:endParaRPr>
          </a:p>
        </p:txBody>
      </p:sp>
      <p:sp>
        <p:nvSpPr>
          <p:cNvPr id="18" name="TextBox 17"/>
          <p:cNvSpPr txBox="1"/>
          <p:nvPr/>
        </p:nvSpPr>
        <p:spPr>
          <a:xfrm>
            <a:off x="2987824" y="4509120"/>
            <a:ext cx="5820108" cy="1269578"/>
          </a:xfrm>
          <a:prstGeom prst="rect">
            <a:avLst/>
          </a:prstGeom>
          <a:noFill/>
        </p:spPr>
        <p:txBody>
          <a:bodyPr wrap="square" rtlCol="0">
            <a:spAutoFit/>
          </a:bodyPr>
          <a:lstStyle/>
          <a:p>
            <a:r>
              <a:rPr lang="zh-CN" altLang="en-US" sz="1600" b="1" dirty="0" smtClean="0">
                <a:solidFill>
                  <a:srgbClr val="0070C0"/>
                </a:solidFill>
              </a:rPr>
              <a:t>想除去黑头严重的鼻子上的皮质时</a:t>
            </a:r>
            <a:r>
              <a:rPr lang="en-US" altLang="zh-CN" sz="1600" b="1" dirty="0" smtClean="0">
                <a:solidFill>
                  <a:srgbClr val="0070C0"/>
                </a:solidFill>
              </a:rPr>
              <a:t>!!!</a:t>
            </a:r>
          </a:p>
          <a:p>
            <a:endParaRPr lang="en-US" altLang="ko-KR" sz="1100" dirty="0" smtClean="0"/>
          </a:p>
          <a:p>
            <a:pPr>
              <a:lnSpc>
                <a:spcPct val="150000"/>
              </a:lnSpc>
            </a:pPr>
            <a:r>
              <a:rPr lang="zh-CN" altLang="en-US" sz="1100" b="1" dirty="0" smtClean="0">
                <a:solidFill>
                  <a:schemeClr val="tx2">
                    <a:lumMod val="60000"/>
                    <a:lumOff val="40000"/>
                  </a:schemeClr>
                </a:solidFill>
              </a:rPr>
              <a:t>将迈达斯金拉伸面膜涂在鼻子上</a:t>
            </a:r>
            <a:endParaRPr lang="en-US" altLang="ko-KR" sz="1100" b="1" dirty="0" smtClean="0">
              <a:solidFill>
                <a:schemeClr val="tx2">
                  <a:lumMod val="60000"/>
                  <a:lumOff val="40000"/>
                </a:schemeClr>
              </a:solidFill>
            </a:endParaRPr>
          </a:p>
          <a:p>
            <a:pPr>
              <a:lnSpc>
                <a:spcPct val="150000"/>
              </a:lnSpc>
            </a:pPr>
            <a:r>
              <a:rPr lang="zh-CN" altLang="en-US" sz="1100" b="1" dirty="0" smtClean="0">
                <a:solidFill>
                  <a:schemeClr val="tx2">
                    <a:lumMod val="60000"/>
                    <a:lumOff val="40000"/>
                  </a:schemeClr>
                </a:solidFill>
              </a:rPr>
              <a:t>把涂有面膜的纱布再次敷在鼻子上</a:t>
            </a:r>
            <a:endParaRPr lang="en-US" altLang="ko-KR" sz="1100" b="1" dirty="0" smtClean="0">
              <a:solidFill>
                <a:schemeClr val="tx2">
                  <a:lumMod val="60000"/>
                  <a:lumOff val="40000"/>
                </a:schemeClr>
              </a:solidFill>
            </a:endParaRPr>
          </a:p>
          <a:p>
            <a:pPr>
              <a:lnSpc>
                <a:spcPct val="150000"/>
              </a:lnSpc>
            </a:pPr>
            <a:r>
              <a:rPr lang="zh-CN" altLang="en-US" sz="1100" b="1" dirty="0" smtClean="0">
                <a:solidFill>
                  <a:schemeClr val="tx2">
                    <a:lumMod val="60000"/>
                    <a:lumOff val="40000"/>
                  </a:schemeClr>
                </a:solidFill>
              </a:rPr>
              <a:t>敷的时候，注意要让纱布紧贴鼻翼。</a:t>
            </a:r>
            <a:endParaRPr lang="ko-KR" altLang="en-US" sz="1100" b="1" dirty="0">
              <a:solidFill>
                <a:schemeClr val="tx2">
                  <a:lumMod val="60000"/>
                  <a:lumOff val="40000"/>
                </a:schemeClr>
              </a:solidFill>
            </a:endParaRPr>
          </a:p>
        </p:txBody>
      </p:sp>
      <p:sp>
        <p:nvSpPr>
          <p:cNvPr id="20" name="TextBox 19"/>
          <p:cNvSpPr txBox="1"/>
          <p:nvPr/>
        </p:nvSpPr>
        <p:spPr>
          <a:xfrm>
            <a:off x="642910" y="5929330"/>
            <a:ext cx="2344914" cy="369332"/>
          </a:xfrm>
          <a:prstGeom prst="rect">
            <a:avLst/>
          </a:prstGeom>
          <a:noFill/>
        </p:spPr>
        <p:txBody>
          <a:bodyPr wrap="square" rtlCol="0">
            <a:spAutoFit/>
          </a:bodyPr>
          <a:lstStyle/>
          <a:p>
            <a:r>
              <a:rPr lang="ko-KR" altLang="en-US" dirty="0" smtClean="0">
                <a:latin typeface="양재둘기체M" pitchFamily="18" charset="-127"/>
                <a:ea typeface="양재둘기체M" pitchFamily="18" charset="-127"/>
              </a:rPr>
              <a:t>     </a:t>
            </a:r>
            <a:r>
              <a:rPr lang="zh-CN" altLang="en-US" sz="1400" b="1" dirty="0" smtClean="0">
                <a:solidFill>
                  <a:srgbClr val="92D050"/>
                </a:solidFill>
                <a:latin typeface="HY울릉도B" pitchFamily="18" charset="-127"/>
                <a:ea typeface="HY울릉도B" pitchFamily="18" charset="-127"/>
              </a:rPr>
              <a:t>除黑头</a:t>
            </a:r>
            <a:r>
              <a:rPr lang="ko-KR" altLang="en-US" sz="1400" b="1" dirty="0" smtClean="0">
                <a:solidFill>
                  <a:srgbClr val="92D050"/>
                </a:solidFill>
                <a:latin typeface="HY울릉도B" pitchFamily="18" charset="-127"/>
                <a:ea typeface="HY울릉도B" pitchFamily="18" charset="-127"/>
              </a:rPr>
              <a:t> </a:t>
            </a:r>
            <a:endParaRPr lang="ko-KR" altLang="en-US" sz="1400" b="1" dirty="0">
              <a:solidFill>
                <a:srgbClr val="92D050"/>
              </a:solidFill>
              <a:latin typeface="HY울릉도B" pitchFamily="18" charset="-127"/>
              <a:ea typeface="HY울릉도B" pitchFamily="18" charset="-127"/>
            </a:endParaRPr>
          </a:p>
        </p:txBody>
      </p:sp>
      <p:pic>
        <p:nvPicPr>
          <p:cNvPr id="11" name="Picture 2"/>
          <p:cNvPicPr>
            <a:picLocks noChangeAspect="1" noChangeArrowheads="1"/>
          </p:cNvPicPr>
          <p:nvPr/>
        </p:nvPicPr>
        <p:blipFill>
          <a:blip r:embed="rId5" cstate="print"/>
          <a:srcRect/>
          <a:stretch>
            <a:fillRect/>
          </a:stretch>
        </p:blipFill>
        <p:spPr bwMode="auto">
          <a:xfrm>
            <a:off x="755576" y="476672"/>
            <a:ext cx="3495675" cy="476250"/>
          </a:xfrm>
          <a:prstGeom prst="rect">
            <a:avLst/>
          </a:prstGeom>
          <a:noFill/>
          <a:ln w="9525">
            <a:noFill/>
            <a:miter lim="800000"/>
            <a:headEnd/>
            <a:tailEnd/>
          </a:ln>
        </p:spPr>
      </p:pic>
      <p:sp>
        <p:nvSpPr>
          <p:cNvPr id="12" name="TextBox 11"/>
          <p:cNvSpPr txBox="1"/>
          <p:nvPr/>
        </p:nvSpPr>
        <p:spPr>
          <a:xfrm>
            <a:off x="1219154" y="527660"/>
            <a:ext cx="3528392" cy="646331"/>
          </a:xfrm>
          <a:prstGeom prst="rect">
            <a:avLst/>
          </a:prstGeom>
          <a:noFill/>
        </p:spPr>
        <p:txBody>
          <a:bodyPr wrap="square" rtlCol="0">
            <a:spAutoFit/>
          </a:bodyPr>
          <a:lstStyle/>
          <a:p>
            <a:r>
              <a:rPr lang="en-US" altLang="ko-KR" sz="1600" b="1" dirty="0" smtClean="0">
                <a:solidFill>
                  <a:schemeClr val="bg1"/>
                </a:solidFill>
              </a:rPr>
              <a:t> </a:t>
            </a:r>
            <a:r>
              <a:rPr lang="zh-CN" altLang="en-US" b="1" dirty="0" smtClean="0">
                <a:solidFill>
                  <a:schemeClr val="bg1"/>
                </a:solidFill>
                <a:latin typeface="+mn-ea"/>
              </a:rPr>
              <a:t>产品使用小贴士</a:t>
            </a:r>
            <a:r>
              <a:rPr lang="en-US" altLang="ko-KR" b="1" dirty="0" smtClean="0">
                <a:solidFill>
                  <a:schemeClr val="bg1"/>
                </a:solidFill>
                <a:latin typeface="+mn-ea"/>
              </a:rPr>
              <a:t>!!</a:t>
            </a:r>
            <a:endParaRPr lang="en-US" altLang="ko-KR" b="1" dirty="0" smtClean="0">
              <a:latin typeface="+mn-ea"/>
            </a:endParaRPr>
          </a:p>
          <a:p>
            <a:r>
              <a:rPr lang="en-US" altLang="ko-KR" dirty="0" smtClean="0"/>
              <a:t> </a:t>
            </a:r>
            <a:endParaRPr lang="ko-KR"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8" y="0"/>
            <a:ext cx="9115425" cy="690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904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8" y="0"/>
            <a:ext cx="9115425" cy="68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9329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 y="0"/>
            <a:ext cx="9124950" cy="690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4468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09" y="0"/>
            <a:ext cx="91301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717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0"/>
            <a:ext cx="9134475" cy="689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cstate="print"/>
          <a:srcRect/>
          <a:stretch>
            <a:fillRect/>
          </a:stretch>
        </p:blipFill>
        <p:spPr bwMode="auto">
          <a:xfrm>
            <a:off x="665213" y="620688"/>
            <a:ext cx="3960440" cy="514566"/>
          </a:xfrm>
          <a:prstGeom prst="rect">
            <a:avLst/>
          </a:prstGeom>
          <a:noFill/>
          <a:ln w="9525">
            <a:noFill/>
            <a:miter lim="800000"/>
            <a:headEnd/>
            <a:tailEnd/>
          </a:ln>
        </p:spPr>
      </p:pic>
      <p:sp>
        <p:nvSpPr>
          <p:cNvPr id="5" name="직사각형 4"/>
          <p:cNvSpPr/>
          <p:nvPr/>
        </p:nvSpPr>
        <p:spPr>
          <a:xfrm>
            <a:off x="1259632" y="733461"/>
            <a:ext cx="3077061" cy="307777"/>
          </a:xfrm>
          <a:prstGeom prst="rect">
            <a:avLst/>
          </a:prstGeom>
        </p:spPr>
        <p:txBody>
          <a:bodyPr wrap="none">
            <a:spAutoFit/>
          </a:bodyPr>
          <a:lstStyle/>
          <a:p>
            <a:r>
              <a:rPr lang="en-US" altLang="zh-CN" sz="1400" b="1" dirty="0" smtClean="0">
                <a:solidFill>
                  <a:schemeClr val="bg1">
                    <a:lumMod val="95000"/>
                  </a:schemeClr>
                </a:solidFill>
              </a:rPr>
              <a:t>Midas Gold Lifting Mask </a:t>
            </a:r>
            <a:r>
              <a:rPr lang="zh-CN" altLang="en-US" sz="1400" b="1" dirty="0" smtClean="0">
                <a:solidFill>
                  <a:schemeClr val="bg1">
                    <a:lumMod val="95000"/>
                  </a:schemeClr>
                </a:solidFill>
              </a:rPr>
              <a:t>产</a:t>
            </a:r>
            <a:r>
              <a:rPr lang="zh-CN" altLang="en-US" sz="1400" b="1" dirty="0">
                <a:solidFill>
                  <a:schemeClr val="bg1">
                    <a:lumMod val="95000"/>
                  </a:schemeClr>
                </a:solidFill>
              </a:rPr>
              <a:t>品照</a:t>
            </a:r>
            <a:r>
              <a:rPr lang="zh-CN" altLang="en-US" sz="1400" b="1" dirty="0" smtClean="0">
                <a:solidFill>
                  <a:schemeClr val="bg1">
                    <a:lumMod val="95000"/>
                  </a:schemeClr>
                </a:solidFill>
              </a:rPr>
              <a:t>片</a:t>
            </a:r>
            <a:endParaRPr lang="ko-KR" altLang="en-US" sz="1400" b="1" dirty="0">
              <a:solidFill>
                <a:schemeClr val="bg1">
                  <a:lumMod val="95000"/>
                </a:schemeClr>
              </a:solidFill>
            </a:endParaRPr>
          </a:p>
        </p:txBody>
      </p:sp>
    </p:spTree>
    <p:extLst>
      <p:ext uri="{BB962C8B-B14F-4D97-AF65-F5344CB8AC3E}">
        <p14:creationId xmlns:p14="http://schemas.microsoft.com/office/powerpoint/2010/main" val="1473708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57150"/>
            <a:ext cx="9134475" cy="6915150"/>
          </a:xfrm>
          <a:prstGeom prst="rect">
            <a:avLst/>
          </a:prstGeom>
          <a:noFill/>
          <a:ln w="9525">
            <a:noFill/>
            <a:miter lim="800000"/>
            <a:headEnd/>
            <a:tailEnd/>
          </a:ln>
        </p:spPr>
      </p:pic>
      <p:graphicFrame>
        <p:nvGraphicFramePr>
          <p:cNvPr id="15" name="표 14"/>
          <p:cNvGraphicFramePr>
            <a:graphicFrameLocks noGrp="1"/>
          </p:cNvGraphicFramePr>
          <p:nvPr>
            <p:extLst>
              <p:ext uri="{D42A27DB-BD31-4B8C-83A1-F6EECF244321}">
                <p14:modId xmlns:p14="http://schemas.microsoft.com/office/powerpoint/2010/main" val="260180256"/>
              </p:ext>
            </p:extLst>
          </p:nvPr>
        </p:nvGraphicFramePr>
        <p:xfrm>
          <a:off x="569464" y="2492896"/>
          <a:ext cx="7995546" cy="3299709"/>
        </p:xfrm>
        <a:graphic>
          <a:graphicData uri="http://schemas.openxmlformats.org/drawingml/2006/table">
            <a:tbl>
              <a:tblPr/>
              <a:tblGrid>
                <a:gridCol w="2988720"/>
                <a:gridCol w="932173"/>
                <a:gridCol w="624651"/>
                <a:gridCol w="720752"/>
                <a:gridCol w="1153205"/>
                <a:gridCol w="1576045"/>
              </a:tblGrid>
              <a:tr h="226852">
                <a:tc>
                  <a:txBody>
                    <a:bodyPr/>
                    <a:lstStyle/>
                    <a:p>
                      <a:pPr algn="l" fontAlgn="ctr"/>
                      <a:r>
                        <a:rPr lang="en-US" sz="1400" b="1" i="0" u="none" strike="noStrike" dirty="0">
                          <a:solidFill>
                            <a:srgbClr val="00B0F0"/>
                          </a:solidFill>
                          <a:latin typeface="Arial" pitchFamily="34" charset="0"/>
                          <a:cs typeface="Arial" pitchFamily="34" charset="0"/>
                        </a:rPr>
                        <a:t>  </a:t>
                      </a:r>
                      <a:r>
                        <a:rPr lang="en-US" sz="1600" b="1" i="0" u="none" strike="noStrike" dirty="0">
                          <a:solidFill>
                            <a:srgbClr val="00B0F0"/>
                          </a:solidFill>
                          <a:latin typeface="Arial" pitchFamily="34" charset="0"/>
                          <a:cs typeface="Arial" pitchFamily="34" charset="0"/>
                        </a:rPr>
                        <a:t>Contact Information</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ko-KR" altLang="en-US" sz="500" b="0" i="0" u="none" strike="noStrike">
                          <a:latin typeface="맑은 고딕"/>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ko-KR" altLang="en-US" sz="500" b="0" i="0" u="none" strike="noStrike">
                          <a:latin typeface="맑은 고딕"/>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ko-KR" altLang="en-US" sz="500" b="0" i="0" u="none" strike="noStrike" dirty="0">
                          <a:latin typeface="맑은 고딕"/>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ko-KR" altLang="en-US" sz="500" b="0" i="0" u="none" strike="noStrike">
                          <a:latin typeface="맑은 고딕"/>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258509">
                <a:tc gridSpan="6">
                  <a:txBody>
                    <a:bodyPr/>
                    <a:lstStyle/>
                    <a:p>
                      <a:pPr algn="l" fontAlgn="ctr"/>
                      <a:r>
                        <a:rPr lang="en-US" sz="1050" b="1" i="0" u="none" strike="noStrike" dirty="0" smtClean="0">
                          <a:latin typeface="Arial" pitchFamily="34" charset="0"/>
                          <a:cs typeface="Arial" pitchFamily="34" charset="0"/>
                        </a:rPr>
                        <a:t>    We </a:t>
                      </a:r>
                      <a:r>
                        <a:rPr lang="en-US" sz="1050" b="1" i="0" u="none" strike="noStrike" dirty="0">
                          <a:latin typeface="Arial" pitchFamily="34" charset="0"/>
                          <a:cs typeface="Arial" pitchFamily="34" charset="0"/>
                        </a:rPr>
                        <a:t>have workers who can speak </a:t>
                      </a:r>
                      <a:r>
                        <a:rPr lang="en-US" sz="1050" b="1" i="0" u="none" strike="noStrike" dirty="0" smtClean="0">
                          <a:latin typeface="Arial" pitchFamily="34" charset="0"/>
                          <a:cs typeface="Arial" pitchFamily="34" charset="0"/>
                        </a:rPr>
                        <a:t>English,</a:t>
                      </a:r>
                      <a:r>
                        <a:rPr lang="en-US" sz="1050" b="1" i="0" u="none" strike="noStrike" baseline="0" dirty="0" smtClean="0">
                          <a:latin typeface="Arial" pitchFamily="34" charset="0"/>
                          <a:cs typeface="Arial" pitchFamily="34" charset="0"/>
                        </a:rPr>
                        <a:t> Japanese</a:t>
                      </a:r>
                      <a:r>
                        <a:rPr lang="en-US" sz="1050" b="1" i="0" u="none" strike="noStrike" dirty="0" smtClean="0">
                          <a:latin typeface="Arial" pitchFamily="34" charset="0"/>
                          <a:cs typeface="Arial" pitchFamily="34" charset="0"/>
                        </a:rPr>
                        <a:t>(Mr</a:t>
                      </a:r>
                      <a:r>
                        <a:rPr lang="en-US" sz="1050" b="1" i="0" u="none" strike="noStrike" dirty="0">
                          <a:latin typeface="Arial" pitchFamily="34" charset="0"/>
                          <a:cs typeface="Arial" pitchFamily="34" charset="0"/>
                        </a:rPr>
                        <a:t>. Kim), </a:t>
                      </a:r>
                      <a:r>
                        <a:rPr lang="en-US" sz="1050" b="1" i="0" u="none" strike="noStrike" dirty="0" smtClean="0">
                          <a:latin typeface="Arial" pitchFamily="34" charset="0"/>
                          <a:cs typeface="Arial" pitchFamily="34" charset="0"/>
                        </a:rPr>
                        <a:t>Chinese(Mr</a:t>
                      </a:r>
                      <a:r>
                        <a:rPr lang="en-US" sz="1050" b="1" i="0" u="none" strike="noStrike" dirty="0">
                          <a:latin typeface="Arial" pitchFamily="34" charset="0"/>
                          <a:cs typeface="Arial" pitchFamily="34" charset="0"/>
                        </a:rPr>
                        <a:t>. Lee).  If you have any questions, </a:t>
                      </a:r>
                      <a:endParaRPr lang="en-US" sz="1050" b="1" i="0" u="none" strike="noStrike" dirty="0" smtClean="0">
                        <a:latin typeface="Arial" pitchFamily="34" charset="0"/>
                        <a:cs typeface="Arial" pitchFamily="34" charset="0"/>
                      </a:endParaRPr>
                    </a:p>
                    <a:p>
                      <a:pPr algn="l" fontAlgn="ctr"/>
                      <a:r>
                        <a:rPr lang="en-US" sz="1050" b="1" i="0" u="none" strike="noStrike" dirty="0" smtClean="0">
                          <a:latin typeface="Arial" pitchFamily="34" charset="0"/>
                          <a:cs typeface="Arial" pitchFamily="34" charset="0"/>
                        </a:rPr>
                        <a:t>    please </a:t>
                      </a:r>
                      <a:r>
                        <a:rPr lang="en-US" sz="1050" b="1" i="0" u="none" strike="noStrike" dirty="0">
                          <a:latin typeface="Arial" pitchFamily="34" charset="0"/>
                          <a:cs typeface="Arial" pitchFamily="34" charset="0"/>
                        </a:rPr>
                        <a:t>do not hesitate to contact us.</a:t>
                      </a:r>
                    </a:p>
                    <a:p>
                      <a:pPr algn="l" fontAlgn="ctr"/>
                      <a:r>
                        <a:rPr lang="en-US" sz="1050" b="1" i="0" u="none" strike="noStrike" dirty="0">
                          <a:latin typeface="Arial" pitchFamily="34" charset="0"/>
                          <a:cs typeface="Arial" pitchFamily="34" charset="0"/>
                        </a:rPr>
                        <a:t>    </a:t>
                      </a:r>
                      <a:endParaRPr lang="en-US" sz="1050" b="1" i="0" u="none" strike="noStrike" dirty="0" smtClean="0">
                        <a:latin typeface="Arial" pitchFamily="34" charset="0"/>
                        <a:cs typeface="Arial" pitchFamily="34" charset="0"/>
                      </a:endParaRPr>
                    </a:p>
                    <a:p>
                      <a:pPr algn="l" fontAlgn="ctr"/>
                      <a:r>
                        <a:rPr lang="en-US" sz="1050" b="1" i="0" u="none" strike="noStrike" dirty="0" smtClean="0">
                          <a:latin typeface="Arial" pitchFamily="34" charset="0"/>
                          <a:cs typeface="Arial" pitchFamily="34" charset="0"/>
                        </a:rPr>
                        <a:t>    TEL </a:t>
                      </a:r>
                      <a:r>
                        <a:rPr lang="en-US" sz="1050" b="1" i="0" u="none" strike="noStrike" dirty="0">
                          <a:latin typeface="Arial" pitchFamily="34" charset="0"/>
                          <a:cs typeface="Arial" pitchFamily="34" charset="0"/>
                        </a:rPr>
                        <a:t>/ English, Japanese, Chinese  : +82 42 632 6992 </a:t>
                      </a:r>
                      <a:endParaRPr lang="ko-KR" altLang="en-US" sz="1050" b="0" i="0" u="none" strike="noStrike" dirty="0">
                        <a:latin typeface="Arial" pitchFamily="34" charset="0"/>
                        <a:cs typeface="Arial" pitchFamily="34" charset="0"/>
                      </a:endParaRPr>
                    </a:p>
                    <a:p>
                      <a:pPr algn="l" fontAlgn="ctr"/>
                      <a:r>
                        <a:rPr lang="en-US" sz="1050" b="1" i="0" u="none" strike="noStrike" dirty="0">
                          <a:latin typeface="Arial" pitchFamily="34" charset="0"/>
                          <a:cs typeface="Arial" pitchFamily="34" charset="0"/>
                        </a:rPr>
                        <a:t>    E-mail : amicell@amicell.co.kr  or  amicellcosmetics@gmail.com</a:t>
                      </a:r>
                    </a:p>
                    <a:p>
                      <a:pPr algn="l" fontAlgn="ctr"/>
                      <a:r>
                        <a:rPr lang="en-US" sz="1050" b="1" i="0" u="none" strike="noStrike" dirty="0">
                          <a:latin typeface="Arial" pitchFamily="34" charset="0"/>
                          <a:cs typeface="Arial" pitchFamily="34" charset="0"/>
                        </a:rPr>
                        <a:t>    Website : </a:t>
                      </a:r>
                      <a:r>
                        <a:rPr lang="en-US" sz="1050" b="1" i="0" u="none" strike="noStrike" dirty="0" smtClean="0">
                          <a:latin typeface="Arial" pitchFamily="34" charset="0"/>
                          <a:cs typeface="Arial" pitchFamily="34" charset="0"/>
                        </a:rPr>
                        <a:t>www.amicell.co.kr</a:t>
                      </a:r>
                      <a:endParaRPr lang="ko-KR" altLang="en-US" sz="1050" b="0" i="0" u="none" strike="noStrike" dirty="0">
                        <a:latin typeface="Arial" pitchFamily="34" charset="0"/>
                        <a:cs typeface="Arial" pitchFamily="34" charset="0"/>
                      </a:endParaRPr>
                    </a:p>
                    <a:p>
                      <a:pPr algn="l" fontAlgn="ctr"/>
                      <a:r>
                        <a:rPr lang="en-US" sz="1050" b="1" i="0" u="none" strike="noStrike" dirty="0">
                          <a:latin typeface="Arial" pitchFamily="34" charset="0"/>
                          <a:cs typeface="Arial" pitchFamily="34" charset="0"/>
                        </a:rPr>
                        <a:t>    </a:t>
                      </a:r>
                      <a:r>
                        <a:rPr lang="en-US" sz="1050" b="1" i="0" u="none" strike="noStrike" dirty="0" smtClean="0">
                          <a:latin typeface="Arial" pitchFamily="34" charset="0"/>
                          <a:cs typeface="Arial" pitchFamily="34" charset="0"/>
                        </a:rPr>
                        <a:t>English</a:t>
                      </a:r>
                      <a:r>
                        <a:rPr lang="en-US" sz="1050" b="1" i="0" u="none" strike="noStrike" baseline="0" dirty="0" smtClean="0">
                          <a:latin typeface="Arial" pitchFamily="34" charset="0"/>
                          <a:cs typeface="Arial" pitchFamily="34" charset="0"/>
                        </a:rPr>
                        <a:t> websit</a:t>
                      </a:r>
                      <a:r>
                        <a:rPr lang="en-US" sz="1050" b="1" i="0" u="none" strike="noStrike" dirty="0" smtClean="0">
                          <a:latin typeface="Arial" pitchFamily="34" charset="0"/>
                          <a:cs typeface="Arial" pitchFamily="34" charset="0"/>
                        </a:rPr>
                        <a:t>e: </a:t>
                      </a:r>
                      <a:r>
                        <a:rPr lang="en-US" altLang="ko-KR" sz="1050" b="1" dirty="0" smtClean="0">
                          <a:hlinkClick r:id="rId3"/>
                        </a:rPr>
                        <a:t>http://amicell.tradekorea.com</a:t>
                      </a:r>
                      <a:endParaRPr lang="en-US" sz="1050" b="1" i="0" u="none" strike="noStrike" dirty="0" smtClean="0">
                        <a:latin typeface="Arial" pitchFamily="34" charset="0"/>
                        <a:cs typeface="Arial" pitchFamily="34" charset="0"/>
                      </a:endParaRPr>
                    </a:p>
                    <a:p>
                      <a:pPr algn="l" fontAlgn="ctr"/>
                      <a:r>
                        <a:rPr lang="en-US" sz="1050" b="1" i="0" u="none" strike="noStrike" dirty="0" smtClean="0">
                          <a:latin typeface="Arial" pitchFamily="34" charset="0"/>
                          <a:cs typeface="Arial" pitchFamily="34" charset="0"/>
                        </a:rPr>
                        <a:t>    </a:t>
                      </a:r>
                      <a:r>
                        <a:rPr lang="en-US" sz="1050" b="1" i="0" u="none" strike="noStrike" baseline="0" dirty="0" smtClean="0">
                          <a:latin typeface="Arial" pitchFamily="34" charset="0"/>
                          <a:cs typeface="Arial" pitchFamily="34" charset="0"/>
                        </a:rPr>
                        <a:t>Spanish website : </a:t>
                      </a:r>
                      <a:r>
                        <a:rPr lang="en-US" altLang="ko-KR" sz="900" b="1" dirty="0" smtClean="0">
                          <a:hlinkClick r:id="rId4"/>
                        </a:rPr>
                        <a:t>http://www.gobizkorea.com/catalog/about.jsp?blogId=amicell&amp;pageNo=1&amp;pageVol=6&amp;listStyle=A&amp;lang_type=316</a:t>
                      </a:r>
                      <a:r>
                        <a:rPr lang="en-US" sz="900" b="1" i="0" u="none" strike="noStrike" dirty="0" smtClean="0">
                          <a:latin typeface="Arial" pitchFamily="34" charset="0"/>
                          <a:cs typeface="Arial" pitchFamily="34" charset="0"/>
                        </a:rPr>
                        <a:t> </a:t>
                      </a:r>
                      <a:endParaRPr lang="en-US" sz="900" b="1" i="0" u="none" strike="noStrike" dirty="0">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301698">
                <a:tc>
                  <a:txBody>
                    <a:bodyPr/>
                    <a:lstStyle/>
                    <a:p>
                      <a:pPr algn="l" fontAlgn="ctr"/>
                      <a:r>
                        <a:rPr lang="en-US" sz="900" b="1" i="0" u="none" strike="noStrike" dirty="0">
                          <a:solidFill>
                            <a:srgbClr val="C00000"/>
                          </a:solidFill>
                          <a:latin typeface="Arial" pitchFamily="34" charset="0"/>
                          <a:cs typeface="Arial" pitchFamily="34" charset="0"/>
                        </a:rPr>
                        <a:t>  </a:t>
                      </a:r>
                      <a:r>
                        <a:rPr lang="en-US" sz="900" b="1" i="0" u="none" strike="noStrike" dirty="0" smtClean="0">
                          <a:solidFill>
                            <a:srgbClr val="C00000"/>
                          </a:solidFill>
                          <a:latin typeface="Arial" pitchFamily="34" charset="0"/>
                          <a:cs typeface="Arial" pitchFamily="34" charset="0"/>
                        </a:rPr>
                        <a:t> </a:t>
                      </a:r>
                      <a:r>
                        <a:rPr lang="en-US" sz="1600" b="1" i="0" u="none" strike="noStrike" dirty="0" smtClean="0">
                          <a:solidFill>
                            <a:srgbClr val="C00000"/>
                          </a:solidFill>
                          <a:latin typeface="Arial" pitchFamily="34" charset="0"/>
                          <a:cs typeface="Arial" pitchFamily="34" charset="0"/>
                        </a:rPr>
                        <a:t>Real-time </a:t>
                      </a:r>
                      <a:r>
                        <a:rPr lang="en-US" sz="1600" b="1" i="0" u="none" strike="noStrike" dirty="0" err="1">
                          <a:solidFill>
                            <a:srgbClr val="C00000"/>
                          </a:solidFill>
                          <a:latin typeface="Arial" pitchFamily="34" charset="0"/>
                          <a:cs typeface="Arial" pitchFamily="34" charset="0"/>
                        </a:rPr>
                        <a:t>messangers</a:t>
                      </a:r>
                      <a:endParaRPr lang="en-US" sz="1600" b="1" i="0" u="none" strike="noStrike" dirty="0">
                        <a:solidFill>
                          <a:srgbClr val="C00000"/>
                        </a:solidFill>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1358">
                <a:tc>
                  <a:txBody>
                    <a:bodyPr/>
                    <a:lstStyle/>
                    <a:p>
                      <a:pPr algn="l" fontAlgn="ctr"/>
                      <a:r>
                        <a:rPr lang="en-US" sz="1100" b="1" i="0" u="none" strike="noStrike" dirty="0" smtClean="0">
                          <a:solidFill>
                            <a:srgbClr val="17375D"/>
                          </a:solidFill>
                          <a:latin typeface="Arial" pitchFamily="34" charset="0"/>
                          <a:cs typeface="Arial" pitchFamily="34" charset="0"/>
                        </a:rPr>
                        <a:t>    - English, Japanese (</a:t>
                      </a:r>
                      <a:r>
                        <a:rPr lang="en-US" sz="1100" b="1" i="0" u="none" strike="noStrike" dirty="0" err="1" smtClean="0">
                          <a:solidFill>
                            <a:srgbClr val="17375D"/>
                          </a:solidFill>
                          <a:latin typeface="Arial" pitchFamily="34" charset="0"/>
                          <a:cs typeface="Arial" pitchFamily="34" charset="0"/>
                        </a:rPr>
                        <a:t>Bonghan</a:t>
                      </a:r>
                      <a:r>
                        <a:rPr lang="en-US" sz="1100" b="1" i="0" u="none" strike="noStrike" dirty="0" smtClean="0">
                          <a:solidFill>
                            <a:srgbClr val="17375D"/>
                          </a:solidFill>
                          <a:latin typeface="Arial" pitchFamily="34" charset="0"/>
                          <a:cs typeface="Arial" pitchFamily="34" charset="0"/>
                        </a:rPr>
                        <a:t>,</a:t>
                      </a:r>
                      <a:r>
                        <a:rPr lang="en-US" sz="1100" b="1" i="0" u="none" strike="noStrike" baseline="0" dirty="0" smtClean="0">
                          <a:solidFill>
                            <a:srgbClr val="17375D"/>
                          </a:solidFill>
                          <a:latin typeface="Arial" pitchFamily="34" charset="0"/>
                          <a:cs typeface="Arial" pitchFamily="34" charset="0"/>
                        </a:rPr>
                        <a:t> </a:t>
                      </a:r>
                      <a:r>
                        <a:rPr lang="en-US" sz="1100" b="1" i="0" u="none" strike="noStrike" dirty="0" smtClean="0">
                          <a:solidFill>
                            <a:srgbClr val="17375D"/>
                          </a:solidFill>
                          <a:latin typeface="Arial" pitchFamily="34" charset="0"/>
                          <a:cs typeface="Arial" pitchFamily="34" charset="0"/>
                        </a:rPr>
                        <a:t>Kim</a:t>
                      </a:r>
                      <a:r>
                        <a:rPr lang="en-US" sz="1100" b="1" i="0" u="none" strike="noStrike" dirty="0">
                          <a:solidFill>
                            <a:srgbClr val="17375D"/>
                          </a:solidFill>
                          <a:latin typeface="Arial" pitchFamily="34" charset="0"/>
                          <a:cs typeface="Arial" pitchFamily="34" charset="0"/>
                        </a:rPr>
                        <a:t>)</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1358">
                <a:tc rowSpan="4" gridSpan="2">
                  <a:txBody>
                    <a:bodyPr/>
                    <a:lstStyle/>
                    <a:p>
                      <a:pPr algn="l" fontAlgn="ctr"/>
                      <a:r>
                        <a:rPr lang="en-US" sz="600" b="1" i="0" u="none" strike="noStrike" baseline="0" dirty="0">
                          <a:solidFill>
                            <a:srgbClr val="000000"/>
                          </a:solidFill>
                          <a:latin typeface="Arial" pitchFamily="34" charset="0"/>
                          <a:cs typeface="Arial" pitchFamily="34" charset="0"/>
                        </a:rPr>
                        <a:t> </a:t>
                      </a:r>
                      <a:r>
                        <a:rPr lang="en-US" sz="600" b="1" i="0" u="none" strike="noStrike" baseline="0" dirty="0" smtClean="0">
                          <a:solidFill>
                            <a:srgbClr val="000000"/>
                          </a:solidFill>
                          <a:latin typeface="Arial" pitchFamily="34" charset="0"/>
                          <a:cs typeface="Arial" pitchFamily="34" charset="0"/>
                        </a:rPr>
                        <a:t>   </a:t>
                      </a:r>
                      <a:r>
                        <a:rPr lang="en-US" sz="1050" b="1" i="0" u="none" strike="noStrike" dirty="0" smtClean="0">
                          <a:solidFill>
                            <a:srgbClr val="000000"/>
                          </a:solidFill>
                          <a:latin typeface="Arial" pitchFamily="34" charset="0"/>
                          <a:cs typeface="Arial" pitchFamily="34" charset="0"/>
                        </a:rPr>
                        <a:t>Skype </a:t>
                      </a:r>
                      <a:r>
                        <a:rPr lang="en-US" sz="1050" b="1" i="0" u="none" strike="noStrike" dirty="0">
                          <a:solidFill>
                            <a:srgbClr val="000000"/>
                          </a:solidFill>
                          <a:latin typeface="Arial" pitchFamily="34" charset="0"/>
                          <a:cs typeface="Arial" pitchFamily="34" charset="0"/>
                        </a:rPr>
                        <a:t>ID: </a:t>
                      </a:r>
                      <a:r>
                        <a:rPr lang="en-US" sz="1050" b="1" i="0" u="none" strike="noStrike" dirty="0" err="1" smtClean="0">
                          <a:solidFill>
                            <a:srgbClr val="000000"/>
                          </a:solidFill>
                          <a:latin typeface="Arial" pitchFamily="34" charset="0"/>
                          <a:cs typeface="Arial" pitchFamily="34" charset="0"/>
                        </a:rPr>
                        <a:t>john.bonghan.kim</a:t>
                      </a:r>
                      <a:endParaRPr lang="en-US" sz="1050" b="1" i="0" u="none" strike="noStrike" dirty="0">
                        <a:solidFill>
                          <a:srgbClr val="000000"/>
                        </a:solidFill>
                        <a:latin typeface="Arial" pitchFamily="34" charset="0"/>
                        <a:cs typeface="Arial" pitchFamily="34" charset="0"/>
                      </a:endParaRPr>
                    </a:p>
                    <a:p>
                      <a:pPr algn="l" fontAlgn="ctr"/>
                      <a:r>
                        <a:rPr lang="en-US" sz="1050" b="1" i="0" u="none" strike="noStrike" dirty="0">
                          <a:solidFill>
                            <a:srgbClr val="000000"/>
                          </a:solidFill>
                          <a:latin typeface="Arial" pitchFamily="34" charset="0"/>
                          <a:cs typeface="Arial" pitchFamily="34" charset="0"/>
                        </a:rPr>
                        <a:t>   </a:t>
                      </a:r>
                      <a:r>
                        <a:rPr lang="en-US" sz="1050" b="1" i="0" u="none" strike="noStrike" dirty="0" smtClean="0">
                          <a:solidFill>
                            <a:srgbClr val="000000"/>
                          </a:solidFill>
                          <a:latin typeface="Arial" pitchFamily="34" charset="0"/>
                          <a:cs typeface="Arial" pitchFamily="34" charset="0"/>
                        </a:rPr>
                        <a:t>What’s </a:t>
                      </a:r>
                      <a:r>
                        <a:rPr lang="en-US" sz="1050" b="1" i="0" u="none" strike="noStrike" dirty="0">
                          <a:solidFill>
                            <a:srgbClr val="000000"/>
                          </a:solidFill>
                          <a:latin typeface="Arial" pitchFamily="34" charset="0"/>
                          <a:cs typeface="Arial" pitchFamily="34" charset="0"/>
                        </a:rPr>
                        <a:t>app ID : 821024773130, </a:t>
                      </a:r>
                      <a:r>
                        <a:rPr lang="en-US" sz="1050" b="1" i="0" u="none" strike="noStrike" dirty="0" err="1">
                          <a:solidFill>
                            <a:srgbClr val="000000"/>
                          </a:solidFill>
                          <a:latin typeface="Arial" pitchFamily="34" charset="0"/>
                          <a:cs typeface="Arial" pitchFamily="34" charset="0"/>
                        </a:rPr>
                        <a:t>john.bonghan.kim</a:t>
                      </a:r>
                      <a:endParaRPr lang="en-US" sz="1050" b="1" i="0" u="none" strike="noStrike" dirty="0">
                        <a:solidFill>
                          <a:srgbClr val="000000"/>
                        </a:solidFill>
                        <a:latin typeface="Arial" pitchFamily="34" charset="0"/>
                        <a:cs typeface="Arial" pitchFamily="34" charset="0"/>
                      </a:endParaRPr>
                    </a:p>
                    <a:p>
                      <a:pPr algn="l" fontAlgn="ctr"/>
                      <a:r>
                        <a:rPr lang="en-US" sz="1050" b="1" i="0" u="none" strike="noStrike" dirty="0">
                          <a:solidFill>
                            <a:srgbClr val="000000"/>
                          </a:solidFill>
                          <a:latin typeface="Arial" pitchFamily="34" charset="0"/>
                          <a:cs typeface="Arial" pitchFamily="34" charset="0"/>
                        </a:rPr>
                        <a:t>   </a:t>
                      </a:r>
                      <a:r>
                        <a:rPr lang="en-US" sz="1050" b="1" i="0" u="none" strike="noStrike" dirty="0" smtClean="0">
                          <a:solidFill>
                            <a:srgbClr val="000000"/>
                          </a:solidFill>
                          <a:latin typeface="Arial" pitchFamily="34" charset="0"/>
                          <a:cs typeface="Arial" pitchFamily="34" charset="0"/>
                        </a:rPr>
                        <a:t>KAKAOTALK </a:t>
                      </a:r>
                      <a:r>
                        <a:rPr lang="en-US" sz="1050" b="1" i="0" u="none" strike="noStrike" dirty="0">
                          <a:solidFill>
                            <a:srgbClr val="000000"/>
                          </a:solidFill>
                          <a:latin typeface="Arial" pitchFamily="34" charset="0"/>
                          <a:cs typeface="Arial" pitchFamily="34" charset="0"/>
                        </a:rPr>
                        <a:t>ID : 01024773130</a:t>
                      </a:r>
                    </a:p>
                    <a:p>
                      <a:pPr algn="l" fontAlgn="ctr"/>
                      <a:r>
                        <a:rPr lang="en-US" sz="1050" b="1" i="0" u="none" strike="noStrike" dirty="0">
                          <a:solidFill>
                            <a:srgbClr val="000000"/>
                          </a:solidFill>
                          <a:latin typeface="Arial" pitchFamily="34" charset="0"/>
                          <a:cs typeface="Arial" pitchFamily="34" charset="0"/>
                        </a:rPr>
                        <a:t>   </a:t>
                      </a:r>
                      <a:r>
                        <a:rPr lang="en-US" sz="1050" b="1" i="0" u="none" strike="noStrike" dirty="0" smtClean="0">
                          <a:solidFill>
                            <a:srgbClr val="000000"/>
                          </a:solidFill>
                          <a:latin typeface="Arial" pitchFamily="34" charset="0"/>
                          <a:cs typeface="Arial" pitchFamily="34" charset="0"/>
                        </a:rPr>
                        <a:t>LINE </a:t>
                      </a:r>
                      <a:r>
                        <a:rPr lang="en-US" sz="1050" b="1" i="0" u="none" strike="noStrike" dirty="0">
                          <a:solidFill>
                            <a:srgbClr val="000000"/>
                          </a:solidFill>
                          <a:latin typeface="Arial" pitchFamily="34" charset="0"/>
                          <a:cs typeface="Arial" pitchFamily="34" charset="0"/>
                        </a:rPr>
                        <a:t>ID : 01024773130</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rowSpan="4" hMerge="1">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1358">
                <a:tc gridSpan="2" vMerge="1">
                  <a:txBody>
                    <a:bodyPr/>
                    <a:lstStyle/>
                    <a:p>
                      <a:pPr algn="l" fontAlgn="ctr"/>
                      <a:endParaRPr lang="en-US" sz="600" b="1" i="0" u="none" strike="noStrike" dirty="0">
                        <a:solidFill>
                          <a:srgbClr val="000000"/>
                        </a:solidFill>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vMerge="1">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9979">
                <a:tc gridSpan="2" vMerge="1">
                  <a:txBody>
                    <a:bodyPr/>
                    <a:lstStyle/>
                    <a:p>
                      <a:pPr algn="l" fontAlgn="ctr"/>
                      <a:endParaRPr lang="en-US" sz="600" b="1" i="0" u="none" strike="noStrike" dirty="0">
                        <a:solidFill>
                          <a:srgbClr val="000000"/>
                        </a:solidFill>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vMerge="1">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9979">
                <a:tc gridSpan="2" vMerge="1">
                  <a:txBody>
                    <a:bodyPr/>
                    <a:lstStyle/>
                    <a:p>
                      <a:pPr algn="l" fontAlgn="ctr"/>
                      <a:endParaRPr lang="en-US" sz="600" b="1" i="0" u="none" strike="noStrike" dirty="0">
                        <a:solidFill>
                          <a:srgbClr val="000000"/>
                        </a:solidFill>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vMerge="1">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ctr"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dirty="0">
                        <a:latin typeface="맑은 고딕"/>
                      </a:endParaRPr>
                    </a:p>
                  </a:txBody>
                  <a:tcPr marL="0" marR="0" marT="0" marB="0" anchor="b">
                    <a:lnL>
                      <a:noFill/>
                    </a:lnL>
                    <a:lnR>
                      <a:noFill/>
                    </a:lnR>
                    <a:lnT>
                      <a:noFill/>
                    </a:lnT>
                    <a:lnB>
                      <a:noFill/>
                    </a:lnB>
                  </a:tcPr>
                </a:tc>
                <a:tc>
                  <a:txBody>
                    <a:bodyPr/>
                    <a:lstStyle/>
                    <a:p>
                      <a:pPr algn="l" fontAlgn="b"/>
                      <a:endParaRPr lang="ko-KR" altLang="en-US" sz="500" b="0" i="0" u="none" strike="noStrike">
                        <a:latin typeface="맑은 고딕"/>
                      </a:endParaRPr>
                    </a:p>
                  </a:txBody>
                  <a:tcPr marL="0" marR="0" marT="0" marB="0" anchor="b">
                    <a:lnL>
                      <a:noFill/>
                    </a:lnL>
                    <a:lnR>
                      <a:noFill/>
                    </a:lnR>
                    <a:lnT>
                      <a:noFill/>
                    </a:lnT>
                    <a:lnB>
                      <a:noFill/>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249979">
                <a:tc>
                  <a:txBody>
                    <a:bodyPr/>
                    <a:lstStyle/>
                    <a:p>
                      <a:pPr algn="l" fontAlgn="ctr"/>
                      <a:endParaRPr lang="en-US" sz="1050" b="1" i="0" u="none" strike="noStrike" dirty="0">
                        <a:solidFill>
                          <a:srgbClr val="000000"/>
                        </a:solidFill>
                        <a:latin typeface="Arial" pitchFamily="34" charset="0"/>
                        <a:cs typeface="Arial"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ko-KR" altLang="en-US" sz="500" b="0" i="0" u="none" strike="noStrike" dirty="0">
                          <a:latin typeface="맑은 고딕"/>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ko-KR" altLang="en-US" sz="500" b="0" i="0" u="none" strike="noStrike" dirty="0">
                          <a:latin typeface="맑은 고딕"/>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ko-KR" altLang="en-US" sz="500" b="0" i="0" u="none" strike="noStrike" dirty="0">
                          <a:latin typeface="맑은 고딕"/>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ko-KR" altLang="en-US" sz="500" b="0" i="0" u="none" strike="noStrike" dirty="0">
                          <a:latin typeface="맑은 고딕"/>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ko-KR" altLang="en-US" sz="500" b="0" i="0" u="none" strike="noStrike" dirty="0">
                          <a:latin typeface="맑은 고딕"/>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16" name="직사각형 15"/>
          <p:cNvSpPr/>
          <p:nvPr/>
        </p:nvSpPr>
        <p:spPr>
          <a:xfrm>
            <a:off x="2578377" y="1052736"/>
            <a:ext cx="3977719" cy="646331"/>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prst="riblet"/>
              <a:contourClr>
                <a:schemeClr val="accent2">
                  <a:tint val="20000"/>
                </a:schemeClr>
              </a:contourClr>
            </a:sp3d>
          </a:bodyPr>
          <a:lstStyle/>
          <a:p>
            <a:pPr algn="ctr"/>
            <a:r>
              <a:rPr lang="en-US" altLang="ko-KR" sz="3600" b="1" spc="50" dirty="0" smtClean="0">
                <a:ln w="11430"/>
                <a:solidFill>
                  <a:srgbClr val="FFC521"/>
                </a:solidFill>
                <a:effectLst>
                  <a:outerShdw blurRad="76200" dist="50800" dir="5400000" algn="tl" rotWithShape="0">
                    <a:srgbClr val="000000">
                      <a:alpha val="65000"/>
                    </a:srgbClr>
                  </a:outerShdw>
                  <a:reflection blurRad="6350" stA="60000" endA="900" endPos="58000" dir="5400000" sy="-100000" algn="bl" rotWithShape="0"/>
                </a:effectLst>
                <a:latin typeface="Arial" pitchFamily="34" charset="0"/>
                <a:cs typeface="Arial" pitchFamily="34" charset="0"/>
              </a:rPr>
              <a:t>THANK  YOU </a:t>
            </a:r>
            <a:endParaRPr lang="ko-KR" altLang="en-US" sz="3600" b="1" spc="50" dirty="0">
              <a:ln w="11430"/>
              <a:solidFill>
                <a:srgbClr val="FFC521"/>
              </a:solidFill>
              <a:effectLst>
                <a:outerShdw blurRad="76200" dist="50800" dir="5400000" algn="tl" rotWithShape="0">
                  <a:srgbClr val="000000">
                    <a:alpha val="65000"/>
                  </a:srgbClr>
                </a:outerShdw>
                <a:reflection blurRad="6350" stA="60000" endA="900" endPos="58000" dir="5400000" sy="-100000" algn="bl" rotWithShape="0"/>
              </a:effectLst>
              <a:latin typeface="Arial" pitchFamily="34" charset="0"/>
              <a:cs typeface="Arial" pitchFamily="34" charset="0"/>
            </a:endParaRPr>
          </a:p>
        </p:txBody>
      </p:sp>
      <p:pic>
        <p:nvPicPr>
          <p:cNvPr id="19" name="Picture 2"/>
          <p:cNvPicPr>
            <a:picLocks noChangeAspect="1" noChangeArrowheads="1"/>
          </p:cNvPicPr>
          <p:nvPr/>
        </p:nvPicPr>
        <p:blipFill>
          <a:blip r:embed="rId5" cstate="print"/>
          <a:srcRect/>
          <a:stretch>
            <a:fillRect/>
          </a:stretch>
        </p:blipFill>
        <p:spPr bwMode="auto">
          <a:xfrm>
            <a:off x="6184229" y="3717032"/>
            <a:ext cx="1426278" cy="1296144"/>
          </a:xfrm>
          <a:prstGeom prst="rect">
            <a:avLst/>
          </a:prstGeom>
          <a:noFill/>
          <a:ln w="9525">
            <a:noFill/>
            <a:miter lim="800000"/>
            <a:headEnd/>
            <a:tailEnd/>
          </a:ln>
        </p:spPr>
      </p:pic>
    </p:spTree>
    <p:extLst>
      <p:ext uri="{BB962C8B-B14F-4D97-AF65-F5344CB8AC3E}">
        <p14:creationId xmlns:p14="http://schemas.microsoft.com/office/powerpoint/2010/main" val="1558074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2905</TotalTime>
  <Words>1850</Words>
  <Application>Microsoft Office PowerPoint</Application>
  <PresentationFormat>화면 슬라이드 쇼(4:3)</PresentationFormat>
  <Paragraphs>182</Paragraphs>
  <Slides>19</Slides>
  <Notes>0</Notes>
  <HiddenSlides>0</HiddenSlides>
  <MMClips>0</MMClips>
  <ScaleCrop>false</ScaleCrop>
  <HeadingPairs>
    <vt:vector size="4" baseType="variant">
      <vt:variant>
        <vt:lpstr>테마</vt:lpstr>
      </vt:variant>
      <vt:variant>
        <vt:i4>1</vt:i4>
      </vt:variant>
      <vt:variant>
        <vt:lpstr>슬라이드 제목</vt:lpstr>
      </vt:variant>
      <vt:variant>
        <vt:i4>19</vt:i4>
      </vt:variant>
    </vt:vector>
  </HeadingPairs>
  <TitlesOfParts>
    <vt:vector size="20" baseType="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USER</dc:creator>
  <cp:lastModifiedBy>마린</cp:lastModifiedBy>
  <cp:revision>291</cp:revision>
  <dcterms:created xsi:type="dcterms:W3CDTF">2013-04-18T01:10:24Z</dcterms:created>
  <dcterms:modified xsi:type="dcterms:W3CDTF">2015-04-10T07:17:51Z</dcterms:modified>
</cp:coreProperties>
</file>